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9" r:id="rId1"/>
    <p:sldMasterId id="2147484201" r:id="rId2"/>
  </p:sldMasterIdLst>
  <p:notesMasterIdLst>
    <p:notesMasterId r:id="rId28"/>
  </p:notesMasterIdLst>
  <p:sldIdLst>
    <p:sldId id="272" r:id="rId3"/>
    <p:sldId id="273" r:id="rId4"/>
    <p:sldId id="276" r:id="rId5"/>
    <p:sldId id="280" r:id="rId6"/>
    <p:sldId id="281" r:id="rId7"/>
    <p:sldId id="282" r:id="rId8"/>
    <p:sldId id="283" r:id="rId9"/>
    <p:sldId id="407" r:id="rId10"/>
    <p:sldId id="461" r:id="rId11"/>
    <p:sldId id="460" r:id="rId12"/>
    <p:sldId id="271" r:id="rId13"/>
    <p:sldId id="256" r:id="rId14"/>
    <p:sldId id="269" r:id="rId15"/>
    <p:sldId id="267" r:id="rId16"/>
    <p:sldId id="266" r:id="rId17"/>
    <p:sldId id="259" r:id="rId18"/>
    <p:sldId id="257" r:id="rId19"/>
    <p:sldId id="258" r:id="rId20"/>
    <p:sldId id="260" r:id="rId21"/>
    <p:sldId id="261" r:id="rId22"/>
    <p:sldId id="262" r:id="rId23"/>
    <p:sldId id="263" r:id="rId24"/>
    <p:sldId id="264" r:id="rId25"/>
    <p:sldId id="265"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14" autoAdjust="0"/>
    <p:restoredTop sz="70306" autoAdjust="0"/>
  </p:normalViewPr>
  <p:slideViewPr>
    <p:cSldViewPr snapToGrid="0" snapToObjects="1">
      <p:cViewPr varScale="1">
        <p:scale>
          <a:sx n="90" d="100"/>
          <a:sy n="90"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0BCF7-BD0E-49E0-9735-F34C9E196482}" type="datetimeFigureOut">
              <a:rPr lang="en-US" smtClean="0"/>
              <a:t>12/9/19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325B9-3E80-4010-BBFC-DE57887DCA16}" type="slidenum">
              <a:rPr lang="en-US" smtClean="0"/>
              <a:t>‹#›</a:t>
            </a:fld>
            <a:endParaRPr lang="en-US"/>
          </a:p>
        </p:txBody>
      </p:sp>
    </p:spTree>
    <p:extLst>
      <p:ext uri="{BB962C8B-B14F-4D97-AF65-F5344CB8AC3E}">
        <p14:creationId xmlns:p14="http://schemas.microsoft.com/office/powerpoint/2010/main" val="57849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AP and L&amp;S staff </a:t>
            </a:r>
          </a:p>
          <a:p>
            <a:r>
              <a:rPr lang="en-US" dirty="0"/>
              <a:t>This discussion is about the campus interview stage of the senate faculty search process. </a:t>
            </a:r>
          </a:p>
          <a:p>
            <a:endParaRPr lang="en-US" dirty="0"/>
          </a:p>
        </p:txBody>
      </p:sp>
      <p:sp>
        <p:nvSpPr>
          <p:cNvPr id="4" name="Slide Number Placeholder 3"/>
          <p:cNvSpPr>
            <a:spLocks noGrp="1"/>
          </p:cNvSpPr>
          <p:nvPr>
            <p:ph type="sldNum" sz="quarter" idx="5"/>
          </p:nvPr>
        </p:nvSpPr>
        <p:spPr/>
        <p:txBody>
          <a:bodyPr/>
          <a:lstStyle/>
          <a:p>
            <a:fld id="{CFA325B9-3E80-4010-BBFC-DE57887DCA16}" type="slidenum">
              <a:rPr lang="en-US" smtClean="0"/>
              <a:t>1</a:t>
            </a:fld>
            <a:endParaRPr lang="en-US"/>
          </a:p>
        </p:txBody>
      </p:sp>
    </p:spTree>
    <p:extLst>
      <p:ext uri="{BB962C8B-B14F-4D97-AF65-F5344CB8AC3E}">
        <p14:creationId xmlns:p14="http://schemas.microsoft.com/office/powerpoint/2010/main" val="82230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325B9-3E80-4010-BBFC-DE57887DCA16}" type="slidenum">
              <a:rPr lang="en-US" smtClean="0"/>
              <a:t>25</a:t>
            </a:fld>
            <a:endParaRPr lang="en-US"/>
          </a:p>
        </p:txBody>
      </p:sp>
    </p:spTree>
    <p:extLst>
      <p:ext uri="{BB962C8B-B14F-4D97-AF65-F5344CB8AC3E}">
        <p14:creationId xmlns:p14="http://schemas.microsoft.com/office/powerpoint/2010/main" val="271228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325B9-3E80-4010-BBFC-DE57887DCA16}" type="slidenum">
              <a:rPr lang="en-US" smtClean="0"/>
              <a:t>2</a:t>
            </a:fld>
            <a:endParaRPr lang="en-US"/>
          </a:p>
        </p:txBody>
      </p:sp>
    </p:spTree>
    <p:extLst>
      <p:ext uri="{BB962C8B-B14F-4D97-AF65-F5344CB8AC3E}">
        <p14:creationId xmlns:p14="http://schemas.microsoft.com/office/powerpoint/2010/main" val="267742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entire APM 540 policy – it basically says that administrative travel grants are authorized for recruitment of academic staff, that they are to facilitate highly qualified persons without geographical constraints, that they must be used in accordance with university travel policy, and that they are authorized by the Chancellor.</a:t>
            </a:r>
          </a:p>
          <a:p>
            <a:endParaRPr lang="en-US" dirty="0"/>
          </a:p>
        </p:txBody>
      </p:sp>
      <p:sp>
        <p:nvSpPr>
          <p:cNvPr id="4" name="Slide Number Placeholder 3"/>
          <p:cNvSpPr>
            <a:spLocks noGrp="1"/>
          </p:cNvSpPr>
          <p:nvPr>
            <p:ph type="sldNum" sz="quarter" idx="5"/>
          </p:nvPr>
        </p:nvSpPr>
        <p:spPr/>
        <p:txBody>
          <a:bodyPr/>
          <a:lstStyle/>
          <a:p>
            <a:fld id="{CFA325B9-3E80-4010-BBFC-DE57887DCA16}" type="slidenum">
              <a:rPr lang="en-US" smtClean="0"/>
              <a:t>3</a:t>
            </a:fld>
            <a:endParaRPr lang="en-US"/>
          </a:p>
        </p:txBody>
      </p:sp>
    </p:spTree>
    <p:extLst>
      <p:ext uri="{BB962C8B-B14F-4D97-AF65-F5344CB8AC3E}">
        <p14:creationId xmlns:p14="http://schemas.microsoft.com/office/powerpoint/2010/main" val="30666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they travel to the Santa Barbara area, </a:t>
            </a:r>
            <a:r>
              <a:rPr lang="en-US" b="1" i="1" u="sng" dirty="0"/>
              <a:t>prospective employees </a:t>
            </a:r>
            <a:r>
              <a:rPr lang="en-US" dirty="0"/>
              <a:t>are on </a:t>
            </a:r>
            <a:r>
              <a:rPr lang="en-US" b="1" i="1" u="sng" dirty="0"/>
              <a:t>travel status</a:t>
            </a:r>
            <a:r>
              <a:rPr lang="en-US" dirty="0"/>
              <a:t>, so policy and procedures of BFB-G-28 apply.</a:t>
            </a:r>
          </a:p>
          <a:p>
            <a:endParaRPr lang="en-US" dirty="0"/>
          </a:p>
        </p:txBody>
      </p:sp>
      <p:sp>
        <p:nvSpPr>
          <p:cNvPr id="4" name="Slide Number Placeholder 3"/>
          <p:cNvSpPr>
            <a:spLocks noGrp="1"/>
          </p:cNvSpPr>
          <p:nvPr>
            <p:ph type="sldNum" sz="quarter" idx="5"/>
          </p:nvPr>
        </p:nvSpPr>
        <p:spPr/>
        <p:txBody>
          <a:bodyPr/>
          <a:lstStyle/>
          <a:p>
            <a:fld id="{CFA325B9-3E80-4010-BBFC-DE57887DCA16}" type="slidenum">
              <a:rPr lang="en-US" smtClean="0"/>
              <a:t>4</a:t>
            </a:fld>
            <a:endParaRPr lang="en-US"/>
          </a:p>
        </p:txBody>
      </p:sp>
    </p:spTree>
    <p:extLst>
      <p:ext uri="{BB962C8B-B14F-4D97-AF65-F5344CB8AC3E}">
        <p14:creationId xmlns:p14="http://schemas.microsoft.com/office/powerpoint/2010/main" val="422379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 whole lot that the RB says about the recruitment process because the approach can vary by college or division and is governed more by the funding control point and UC travel policy. </a:t>
            </a:r>
          </a:p>
        </p:txBody>
      </p:sp>
      <p:sp>
        <p:nvSpPr>
          <p:cNvPr id="4" name="Slide Number Placeholder 3"/>
          <p:cNvSpPr>
            <a:spLocks noGrp="1"/>
          </p:cNvSpPr>
          <p:nvPr>
            <p:ph type="sldNum" sz="quarter" idx="5"/>
          </p:nvPr>
        </p:nvSpPr>
        <p:spPr/>
        <p:txBody>
          <a:bodyPr/>
          <a:lstStyle/>
          <a:p>
            <a:fld id="{CFA325B9-3E80-4010-BBFC-DE57887DCA16}" type="slidenum">
              <a:rPr lang="en-US" smtClean="0"/>
              <a:t>5</a:t>
            </a:fld>
            <a:endParaRPr lang="en-US"/>
          </a:p>
        </p:txBody>
      </p:sp>
    </p:spTree>
    <p:extLst>
      <p:ext uri="{BB962C8B-B14F-4D97-AF65-F5344CB8AC3E}">
        <p14:creationId xmlns:p14="http://schemas.microsoft.com/office/powerpoint/2010/main" val="364430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Step 4 of RB VII-4 has the essential elements of AP policy for this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Approval of shortlist report via UC Recruit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Equitable treatment:  e.g. if one candidate is hosted for dinner, all should be; all candidates meet with the Dean if one candidate does,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UC Policy: candidates can’t fly 1</a:t>
            </a:r>
            <a:r>
              <a:rPr lang="en-US" baseline="30000" dirty="0"/>
              <a:t>st</a:t>
            </a:r>
            <a:r>
              <a:rPr lang="en-US" baseline="0" dirty="0"/>
              <a:t> class, should incur reasonable expenses, e.g. a limousine ride to airport so that the candidate can work on laptop is not as reasonable as a car-share ride via Uber or Lyft.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House-hunting may happen during second visit, for example.  If funding is available, and if exception granted, then it’s possible to cover it as a reimbursable travel expense. Not payable via Removal funds if the candidate ends up being finalist.  </a:t>
            </a:r>
          </a:p>
        </p:txBody>
      </p:sp>
      <p:sp>
        <p:nvSpPr>
          <p:cNvPr id="4" name="Slide Number Placeholder 3"/>
          <p:cNvSpPr>
            <a:spLocks noGrp="1"/>
          </p:cNvSpPr>
          <p:nvPr>
            <p:ph type="sldNum" sz="quarter" idx="5"/>
          </p:nvPr>
        </p:nvSpPr>
        <p:spPr/>
        <p:txBody>
          <a:bodyPr/>
          <a:lstStyle/>
          <a:p>
            <a:fld id="{CFA325B9-3E80-4010-BBFC-DE57887DCA16}" type="slidenum">
              <a:rPr lang="en-US" smtClean="0"/>
              <a:t>6</a:t>
            </a:fld>
            <a:endParaRPr lang="en-US"/>
          </a:p>
        </p:txBody>
      </p:sp>
    </p:spTree>
    <p:extLst>
      <p:ext uri="{BB962C8B-B14F-4D97-AF65-F5344CB8AC3E}">
        <p14:creationId xmlns:p14="http://schemas.microsoft.com/office/powerpoint/2010/main" val="424006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CFA325B9-3E80-4010-BBFC-DE57887DCA16}" type="slidenum">
              <a:rPr lang="en-US" smtClean="0"/>
              <a:t>7</a:t>
            </a:fld>
            <a:endParaRPr lang="en-US"/>
          </a:p>
        </p:txBody>
      </p:sp>
    </p:spTree>
    <p:extLst>
      <p:ext uri="{BB962C8B-B14F-4D97-AF65-F5344CB8AC3E}">
        <p14:creationId xmlns:p14="http://schemas.microsoft.com/office/powerpoint/2010/main" val="306671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D5646-A00B-3942-B201-4EB41B9B77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2150"/>
            <a:ext cx="6157913"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D5646-A00B-3942-B201-4EB41B9B77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74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EC95-7190-A848-97B9-936B4C962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DB9B6A-B13A-4F43-B2EC-3F55C98666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48C52-F9EF-7F49-B48F-AFD9A05CBF8A}"/>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5" name="Footer Placeholder 4">
            <a:extLst>
              <a:ext uri="{FF2B5EF4-FFF2-40B4-BE49-F238E27FC236}">
                <a16:creationId xmlns:a16="http://schemas.microsoft.com/office/drawing/2014/main" id="{1593B224-5BDA-254C-B220-27B53A402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7F8C0-890D-664D-8FFD-9C340340D1C3}"/>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191458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DD56-6AF9-FC43-ADF4-5A006EBBA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BA152-F5A5-524D-9AB0-D6781FC464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D2FC6-CAE6-F046-BFC0-877AAF07F4D6}"/>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5" name="Footer Placeholder 4">
            <a:extLst>
              <a:ext uri="{FF2B5EF4-FFF2-40B4-BE49-F238E27FC236}">
                <a16:creationId xmlns:a16="http://schemas.microsoft.com/office/drawing/2014/main" id="{D0759630-6877-8944-9826-69B57E047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C83CE-1326-F247-A749-BD7FB49D8C25}"/>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116227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1F22E-7F3E-EC4E-BC53-A7DB12C683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4BF2A-909D-6E40-A8E4-BDCABE685A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5E33D-C0F0-3D46-9622-0D19A4F522C6}"/>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5" name="Footer Placeholder 4">
            <a:extLst>
              <a:ext uri="{FF2B5EF4-FFF2-40B4-BE49-F238E27FC236}">
                <a16:creationId xmlns:a16="http://schemas.microsoft.com/office/drawing/2014/main" id="{78A2B9BB-D8F6-DD40-A880-FD7F49553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D1BB0-07B6-6C45-985E-9838D91BE525}"/>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205802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p:spPr>
        <p:txBody>
          <a:bodyPr lIns="457200" tIns="2514600" anchor="ctr" anchorCtr="0"/>
          <a:lstStyle>
            <a:lvl1pPr marL="0" indent="0">
              <a:buFontTx/>
              <a:buNone/>
              <a:defRPr>
                <a:solidFill>
                  <a:schemeClr val="tx2">
                    <a:lumMod val="65000"/>
                  </a:schemeClr>
                </a:solidFill>
              </a:defRPr>
            </a:lvl1pPr>
          </a:lstStyle>
          <a:p>
            <a:endParaRPr lang="en-US" dirty="0"/>
          </a:p>
        </p:txBody>
      </p:sp>
      <p:sp>
        <p:nvSpPr>
          <p:cNvPr id="2" name="Title 1"/>
          <p:cNvSpPr>
            <a:spLocks noGrp="1"/>
          </p:cNvSpPr>
          <p:nvPr>
            <p:ph type="ctrTitle" hasCustomPrompt="1"/>
          </p:nvPr>
        </p:nvSpPr>
        <p:spPr>
          <a:xfrm>
            <a:off x="0" y="2395997"/>
            <a:ext cx="12192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a:t>Opening Slide Title</a:t>
            </a:r>
          </a:p>
        </p:txBody>
      </p:sp>
      <p:pic>
        <p:nvPicPr>
          <p:cNvPr id="5" name="Picture 4"/>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2073148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slide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12192000" cy="6858000"/>
          </a:xfrm>
        </p:spPr>
        <p:txBody>
          <a:bodyPr lIns="457200" anchor="ctr" anchorCtr="0"/>
          <a:lstStyle>
            <a:lvl1pPr marL="0" indent="0">
              <a:buNone/>
              <a:defRPr>
                <a:solidFill>
                  <a:schemeClr val="tx2">
                    <a:lumMod val="65000"/>
                  </a:schemeClr>
                </a:solidFill>
              </a:defRPr>
            </a:lvl1pPr>
          </a:lstStyle>
          <a:p>
            <a:endParaRPr lang="en-US" dirty="0"/>
          </a:p>
        </p:txBody>
      </p:sp>
      <p:sp>
        <p:nvSpPr>
          <p:cNvPr id="9" name="Content Placeholder 5"/>
          <p:cNvSpPr>
            <a:spLocks noGrp="1"/>
          </p:cNvSpPr>
          <p:nvPr>
            <p:ph sz="quarter" idx="13" hasCustomPrompt="1"/>
          </p:nvPr>
        </p:nvSpPr>
        <p:spPr>
          <a:xfrm>
            <a:off x="606508" y="457201"/>
            <a:ext cx="7264107" cy="523220"/>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Kievit Offc Pro Medium"/>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Opening Slide</a:t>
            </a:r>
          </a:p>
        </p:txBody>
      </p:sp>
      <p:pic>
        <p:nvPicPr>
          <p:cNvPr id="3" name="Picture 2"/>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4137404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12192000" cy="6858000"/>
          </a:xfrm>
        </p:spPr>
        <p:txBody>
          <a:bodyPr lIns="457200" tIns="0" anchor="ctr" anchorCtr="0"/>
          <a:lstStyle>
            <a:lvl1pPr marL="0" indent="0">
              <a:buFontTx/>
              <a:buNone/>
              <a:defRPr>
                <a:solidFill>
                  <a:schemeClr val="tx2">
                    <a:lumMod val="65000"/>
                  </a:schemeClr>
                </a:solidFill>
              </a:defRPr>
            </a:lvl1pPr>
          </a:lstStyle>
          <a:p>
            <a:endParaRPr lang="en-US" dirty="0"/>
          </a:p>
        </p:txBody>
      </p:sp>
      <p:sp>
        <p:nvSpPr>
          <p:cNvPr id="7" name="Content Placeholder 5"/>
          <p:cNvSpPr>
            <a:spLocks noGrp="1"/>
          </p:cNvSpPr>
          <p:nvPr>
            <p:ph sz="quarter" idx="13" hasCustomPrompt="1"/>
          </p:nvPr>
        </p:nvSpPr>
        <p:spPr>
          <a:xfrm>
            <a:off x="606508" y="457201"/>
            <a:ext cx="7264107" cy="523220"/>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Divider Slide</a:t>
            </a:r>
          </a:p>
        </p:txBody>
      </p:sp>
    </p:spTree>
    <p:extLst>
      <p:ext uri="{BB962C8B-B14F-4D97-AF65-F5344CB8AC3E}">
        <p14:creationId xmlns:p14="http://schemas.microsoft.com/office/powerpoint/2010/main" val="2444152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457200"/>
            <a:ext cx="7264107" cy="1514261"/>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Type your highly motivational phrase here and impress </a:t>
            </a:r>
            <a:br>
              <a:rPr lang="en-US" dirty="0"/>
            </a:br>
            <a:r>
              <a:rPr lang="en-US" dirty="0"/>
              <a:t>all who see your presentation.</a:t>
            </a:r>
          </a:p>
        </p:txBody>
      </p:sp>
      <p:cxnSp>
        <p:nvCxnSpPr>
          <p:cNvPr id="10" name="Straight Connector 9"/>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sp>
        <p:nvSpPr>
          <p:cNvPr id="11"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12/9/19</a:t>
            </a:fld>
            <a:endParaRPr lang="en-US" dirty="0"/>
          </a:p>
        </p:txBody>
      </p:sp>
      <p:sp>
        <p:nvSpPr>
          <p:cNvPr id="12"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defRPr>
            </a:lvl1pPr>
          </a:lstStyle>
          <a:p>
            <a:fld id="{0FE39AC3-0E75-AD46-AE71-AE18BB921AE3}" type="slidenum">
              <a:rPr lang="en-US" smtClean="0"/>
              <a:pPr/>
              <a:t>‹#›</a:t>
            </a:fld>
            <a:endParaRPr lang="en-US" dirty="0"/>
          </a:p>
        </p:txBody>
      </p:sp>
      <p:cxnSp>
        <p:nvCxnSpPr>
          <p:cNvPr id="14" name="Straight Connector 13"/>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655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457201"/>
            <a:ext cx="7264107"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This slide has an important chart.</a:t>
            </a:r>
          </a:p>
        </p:txBody>
      </p:sp>
      <p:sp>
        <p:nvSpPr>
          <p:cNvPr id="10" name="Chart Placeholder 12"/>
          <p:cNvSpPr>
            <a:spLocks noGrp="1"/>
          </p:cNvSpPr>
          <p:nvPr>
            <p:ph type="chart" sz="quarter" idx="18"/>
          </p:nvPr>
        </p:nvSpPr>
        <p:spPr>
          <a:xfrm>
            <a:off x="618432" y="1830552"/>
            <a:ext cx="7252648"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31"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defRPr>
            </a:lvl1pPr>
          </a:lstStyle>
          <a:p>
            <a:fld id="{FF639825-731B-5D47-806A-2D6215B4DDB1}" type="datetime1">
              <a:rPr lang="en-US" smtClean="0"/>
              <a:pPr/>
              <a:t>12/9/19</a:t>
            </a:fld>
            <a:endParaRPr lang="en-US" dirty="0"/>
          </a:p>
        </p:txBody>
      </p:sp>
      <p:sp>
        <p:nvSpPr>
          <p:cNvPr id="32"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3" name="Straight Connector 32"/>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709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harts">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457201"/>
            <a:ext cx="7264107"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Here are some charts </a:t>
            </a:r>
            <a:br>
              <a:rPr lang="en-US" dirty="0"/>
            </a:br>
            <a:r>
              <a:rPr lang="en-US" dirty="0"/>
              <a:t>for comparison.</a:t>
            </a:r>
          </a:p>
        </p:txBody>
      </p:sp>
      <p:sp>
        <p:nvSpPr>
          <p:cNvPr id="10" name="Chart Placeholder 12"/>
          <p:cNvSpPr>
            <a:spLocks noGrp="1"/>
          </p:cNvSpPr>
          <p:nvPr>
            <p:ph type="chart" sz="quarter" idx="18"/>
          </p:nvPr>
        </p:nvSpPr>
        <p:spPr>
          <a:xfrm>
            <a:off x="618432" y="1830552"/>
            <a:ext cx="5360787"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6" name="Chart Placeholder 12"/>
          <p:cNvSpPr>
            <a:spLocks noGrp="1"/>
          </p:cNvSpPr>
          <p:nvPr>
            <p:ph type="chart" sz="quarter" idx="19"/>
          </p:nvPr>
        </p:nvSpPr>
        <p:spPr>
          <a:xfrm>
            <a:off x="6166069" y="1830552"/>
            <a:ext cx="5360056"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31"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12/9/19</a:t>
            </a:fld>
            <a:endParaRPr lang="en-US" dirty="0"/>
          </a:p>
        </p:txBody>
      </p:sp>
      <p:sp>
        <p:nvSpPr>
          <p:cNvPr id="32"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3" name="Straight Connector 32"/>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2562408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 inf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457201"/>
            <a:ext cx="7264107"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This chart has </a:t>
            </a:r>
            <a:br>
              <a:rPr lang="en-US" dirty="0"/>
            </a:br>
            <a:r>
              <a:rPr lang="en-US" dirty="0"/>
              <a:t>additional notes.</a:t>
            </a:r>
          </a:p>
        </p:txBody>
      </p:sp>
      <p:sp>
        <p:nvSpPr>
          <p:cNvPr id="10" name="Chart Placeholder 12"/>
          <p:cNvSpPr>
            <a:spLocks noGrp="1"/>
          </p:cNvSpPr>
          <p:nvPr>
            <p:ph type="chart" sz="quarter" idx="18"/>
          </p:nvPr>
        </p:nvSpPr>
        <p:spPr>
          <a:xfrm>
            <a:off x="618433" y="1830552"/>
            <a:ext cx="7264107"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8047817" y="1830552"/>
            <a:ext cx="3535680" cy="3759601"/>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Go ahead and mention some details.</a:t>
            </a:r>
          </a:p>
        </p:txBody>
      </p:sp>
      <p:sp>
        <p:nvSpPr>
          <p:cNvPr id="31"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12/9/19</a:t>
            </a:fld>
            <a:endParaRPr lang="en-US" dirty="0"/>
          </a:p>
        </p:txBody>
      </p:sp>
      <p:sp>
        <p:nvSpPr>
          <p:cNvPr id="32"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3" name="Straight Connector 32"/>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2380890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457202"/>
            <a:ext cx="7264107"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This slide has an interesting photo.</a:t>
            </a:r>
          </a:p>
        </p:txBody>
      </p:sp>
      <p:sp>
        <p:nvSpPr>
          <p:cNvPr id="14" name="Picture Placeholder 6"/>
          <p:cNvSpPr>
            <a:spLocks noGrp="1"/>
          </p:cNvSpPr>
          <p:nvPr>
            <p:ph type="pic" sz="quarter" idx="19"/>
          </p:nvPr>
        </p:nvSpPr>
        <p:spPr>
          <a:xfrm>
            <a:off x="617500" y="1821793"/>
            <a:ext cx="7253115" cy="3768360"/>
          </a:xfrm>
          <a:prstGeom prst="rect">
            <a:avLst/>
          </a:prstGeom>
        </p:spPr>
        <p:txBody>
          <a:bodyPr lIns="0" tIns="0" rIns="0" bIns="0">
            <a:normAutofit/>
          </a:bodyPr>
          <a:lstStyle>
            <a:lvl1pPr marL="0" indent="0">
              <a:buFontTx/>
              <a:buNone/>
              <a:defRPr sz="2000" b="0" i="0" baseline="0">
                <a:solidFill>
                  <a:schemeClr val="tx2">
                    <a:lumMod val="50000"/>
                    <a:lumOff val="50000"/>
                  </a:schemeClr>
                </a:solidFill>
              </a:defRPr>
            </a:lvl1pPr>
          </a:lstStyle>
          <a:p>
            <a:endParaRPr lang="en-US" dirty="0"/>
          </a:p>
        </p:txBody>
      </p:sp>
      <p:sp>
        <p:nvSpPr>
          <p:cNvPr id="27"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12/9/19</a:t>
            </a:fld>
            <a:endParaRPr lang="en-US" dirty="0"/>
          </a:p>
        </p:txBody>
      </p:sp>
      <p:sp>
        <p:nvSpPr>
          <p:cNvPr id="28"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29" name="Straight Connector 28"/>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2606583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0B1F-53C0-C649-ACA0-94A89E84A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8C165-2229-8E44-8D0A-EB05DE8E0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0FDA1-F025-5648-B6C2-2EF3D908D4F8}"/>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5" name="Footer Placeholder 4">
            <a:extLst>
              <a:ext uri="{FF2B5EF4-FFF2-40B4-BE49-F238E27FC236}">
                <a16:creationId xmlns:a16="http://schemas.microsoft.com/office/drawing/2014/main" id="{4EAE2380-C3A9-9646-BDE6-E897C7834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F8BD1-9E24-7D4B-87D6-7C625169B416}"/>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351498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list">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609599" y="457201"/>
            <a:ext cx="7319871" cy="4873129"/>
          </a:xfrm>
          <a:prstGeom prst="rect">
            <a:avLst/>
          </a:prstGeom>
        </p:spPr>
        <p:txBody>
          <a:bodyPr lIns="0" tIns="0" rIns="0" bIns="0">
            <a:spAutoFit/>
          </a:bodyPr>
          <a:lstStyle>
            <a:lvl1pPr marL="0" indent="0">
              <a:spcBef>
                <a:spcPts val="2200"/>
              </a:spcBef>
              <a:spcAft>
                <a:spcPts val="0"/>
              </a:spcAft>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a:t>Item 1</a:t>
            </a:r>
          </a:p>
          <a:p>
            <a:pPr lvl="1"/>
            <a:r>
              <a:rPr lang="en-US" dirty="0"/>
              <a:t>Bullet</a:t>
            </a:r>
          </a:p>
          <a:p>
            <a:pPr lvl="1"/>
            <a:r>
              <a:rPr lang="en-US" dirty="0"/>
              <a:t>Bullet</a:t>
            </a:r>
          </a:p>
          <a:p>
            <a:pPr lvl="0"/>
            <a:r>
              <a:rPr lang="en-US" dirty="0"/>
              <a:t>Item 2</a:t>
            </a:r>
          </a:p>
          <a:p>
            <a:pPr lvl="1"/>
            <a:r>
              <a:rPr lang="en-US" dirty="0"/>
              <a:t>Bullet</a:t>
            </a:r>
          </a:p>
          <a:p>
            <a:pPr lvl="1"/>
            <a:r>
              <a:rPr lang="en-US" dirty="0"/>
              <a:t>Bullet</a:t>
            </a:r>
          </a:p>
          <a:p>
            <a:pPr lvl="0"/>
            <a:r>
              <a:rPr lang="en-US" dirty="0"/>
              <a:t>Item 3</a:t>
            </a:r>
          </a:p>
          <a:p>
            <a:pPr lvl="1"/>
            <a:r>
              <a:rPr lang="en-US" dirty="0"/>
              <a:t>Bullet</a:t>
            </a:r>
          </a:p>
          <a:p>
            <a:pPr lvl="1"/>
            <a:r>
              <a:rPr lang="en-US" dirty="0"/>
              <a:t>Bullet</a:t>
            </a:r>
          </a:p>
          <a:p>
            <a:pPr lvl="1"/>
            <a:endParaRPr lang="en-US" dirty="0"/>
          </a:p>
        </p:txBody>
      </p:sp>
      <p:sp>
        <p:nvSpPr>
          <p:cNvPr id="25"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12/9/19</a:t>
            </a:fld>
            <a:endParaRPr lang="en-US" dirty="0"/>
          </a:p>
        </p:txBody>
      </p:sp>
      <p:sp>
        <p:nvSpPr>
          <p:cNvPr id="26"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27" name="Straight Connector 26"/>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344727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columns">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609600" y="457200"/>
            <a:ext cx="353568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a:t>Item 1</a:t>
            </a:r>
          </a:p>
          <a:p>
            <a:pPr lvl="1"/>
            <a:r>
              <a:rPr lang="en-US" dirty="0"/>
              <a:t>Bullet</a:t>
            </a:r>
          </a:p>
          <a:p>
            <a:pPr lvl="1"/>
            <a:r>
              <a:rPr lang="en-US" dirty="0"/>
              <a:t>Bullet</a:t>
            </a:r>
          </a:p>
        </p:txBody>
      </p:sp>
      <p:sp>
        <p:nvSpPr>
          <p:cNvPr id="12" name="Content Placeholder 2"/>
          <p:cNvSpPr>
            <a:spLocks noGrp="1"/>
          </p:cNvSpPr>
          <p:nvPr>
            <p:ph idx="21" hasCustomPrompt="1"/>
          </p:nvPr>
        </p:nvSpPr>
        <p:spPr>
          <a:xfrm>
            <a:off x="4328709" y="457200"/>
            <a:ext cx="353568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a:t>Item 2</a:t>
            </a:r>
          </a:p>
          <a:p>
            <a:pPr lvl="1"/>
            <a:r>
              <a:rPr lang="en-US" dirty="0"/>
              <a:t>Bullet</a:t>
            </a:r>
          </a:p>
          <a:p>
            <a:pPr lvl="1"/>
            <a:r>
              <a:rPr lang="en-US" dirty="0"/>
              <a:t>Bullet</a:t>
            </a:r>
          </a:p>
        </p:txBody>
      </p:sp>
      <p:sp>
        <p:nvSpPr>
          <p:cNvPr id="14" name="Content Placeholder 2"/>
          <p:cNvSpPr>
            <a:spLocks noGrp="1"/>
          </p:cNvSpPr>
          <p:nvPr>
            <p:ph idx="22" hasCustomPrompt="1"/>
          </p:nvPr>
        </p:nvSpPr>
        <p:spPr>
          <a:xfrm>
            <a:off x="8047817" y="457200"/>
            <a:ext cx="353568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a:t>Item 3</a:t>
            </a:r>
          </a:p>
          <a:p>
            <a:pPr lvl="1"/>
            <a:r>
              <a:rPr lang="en-US" dirty="0"/>
              <a:t>Bullet</a:t>
            </a:r>
          </a:p>
          <a:p>
            <a:pPr lvl="1"/>
            <a:r>
              <a:rPr lang="en-US" dirty="0"/>
              <a:t>Bullet</a:t>
            </a:r>
          </a:p>
        </p:txBody>
      </p:sp>
      <p:sp>
        <p:nvSpPr>
          <p:cNvPr id="30"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12/9/19</a:t>
            </a:fld>
            <a:endParaRPr lang="en-US" dirty="0"/>
          </a:p>
        </p:txBody>
      </p:sp>
      <p:sp>
        <p:nvSpPr>
          <p:cNvPr id="31"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2" name="Straight Connector 31"/>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1853501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tex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606508" y="457201"/>
            <a:ext cx="3535680" cy="3744649"/>
          </a:xfrm>
          <a:prstGeom prst="rect">
            <a:avLst/>
          </a:prstGeom>
        </p:spPr>
        <p:txBody>
          <a:bodyPr lIns="0" tIns="0" rIns="0" bIns="0">
            <a:noAutofit/>
          </a:bodyPr>
          <a:lstStyle>
            <a:lvl1pPr marL="0" indent="0">
              <a:buNone/>
              <a:defRPr sz="280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Add your copy</a:t>
            </a:r>
          </a:p>
        </p:txBody>
      </p:sp>
      <p:sp>
        <p:nvSpPr>
          <p:cNvPr id="28" name="Content Placeholder 5"/>
          <p:cNvSpPr>
            <a:spLocks noGrp="1"/>
          </p:cNvSpPr>
          <p:nvPr>
            <p:ph sz="quarter" idx="19" hasCustomPrompt="1"/>
          </p:nvPr>
        </p:nvSpPr>
        <p:spPr>
          <a:xfrm>
            <a:off x="4327163" y="457201"/>
            <a:ext cx="3535680" cy="3744649"/>
          </a:xfrm>
          <a:prstGeom prst="rect">
            <a:avLst/>
          </a:prstGeom>
        </p:spPr>
        <p:txBody>
          <a:bodyPr lIns="0" tIns="0" rIns="0" bIns="0">
            <a:noAutofit/>
          </a:bodyPr>
          <a:lstStyle>
            <a:lvl1pPr marL="0" indent="0">
              <a:buNone/>
              <a:defRPr sz="280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Add your copy</a:t>
            </a:r>
          </a:p>
        </p:txBody>
      </p:sp>
      <p:sp>
        <p:nvSpPr>
          <p:cNvPr id="29" name="Content Placeholder 5"/>
          <p:cNvSpPr>
            <a:spLocks noGrp="1"/>
          </p:cNvSpPr>
          <p:nvPr>
            <p:ph sz="quarter" idx="20" hasCustomPrompt="1"/>
          </p:nvPr>
        </p:nvSpPr>
        <p:spPr>
          <a:xfrm>
            <a:off x="8047817" y="457201"/>
            <a:ext cx="3535680" cy="3744649"/>
          </a:xfrm>
          <a:prstGeom prst="rect">
            <a:avLst/>
          </a:prstGeom>
        </p:spPr>
        <p:txBody>
          <a:bodyPr lIns="0" tIns="0" rIns="0" bIns="0">
            <a:noAutofit/>
          </a:bodyPr>
          <a:lstStyle>
            <a:lvl1pPr marL="0" indent="0">
              <a:buNone/>
              <a:defRPr sz="2800" b="0" i="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Add your copy</a:t>
            </a:r>
          </a:p>
        </p:txBody>
      </p:sp>
      <p:sp>
        <p:nvSpPr>
          <p:cNvPr id="27" name="Date Placeholder 2"/>
          <p:cNvSpPr>
            <a:spLocks noGrp="1"/>
          </p:cNvSpPr>
          <p:nvPr>
            <p:ph type="dt" sz="half" idx="10"/>
          </p:nvPr>
        </p:nvSpPr>
        <p:spPr>
          <a:xfrm>
            <a:off x="9692497" y="6397841"/>
            <a:ext cx="1457436"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12/9/19</a:t>
            </a:fld>
            <a:endParaRPr lang="en-US" dirty="0"/>
          </a:p>
        </p:txBody>
      </p:sp>
      <p:sp>
        <p:nvSpPr>
          <p:cNvPr id="30" name="Slide Number Placeholder 6"/>
          <p:cNvSpPr>
            <a:spLocks noGrp="1"/>
          </p:cNvSpPr>
          <p:nvPr>
            <p:ph type="sldNum" sz="quarter" idx="12"/>
          </p:nvPr>
        </p:nvSpPr>
        <p:spPr>
          <a:xfrm>
            <a:off x="11467580" y="6397841"/>
            <a:ext cx="364453"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1" name="Straight Connector 30"/>
          <p:cNvCxnSpPr/>
          <p:nvPr userDrawn="1"/>
        </p:nvCxnSpPr>
        <p:spPr>
          <a:xfrm rot="5400000" flipH="1" flipV="1">
            <a:off x="11246932" y="6467505"/>
            <a:ext cx="136525" cy="2117"/>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09601" y="6143568"/>
            <a:ext cx="10928423"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1000967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lIns="457200" anchor="ctr" anchorCtr="0"/>
          <a:lstStyle>
            <a:lvl1pPr marL="0" indent="0">
              <a:buFontTx/>
              <a:buNone/>
              <a:defRPr>
                <a:solidFill>
                  <a:schemeClr val="tx2">
                    <a:lumMod val="65000"/>
                  </a:schemeClr>
                </a:solidFill>
              </a:defRPr>
            </a:lvl1pPr>
          </a:lstStyle>
          <a:p>
            <a:endParaRPr lang="en-US" dirty="0"/>
          </a:p>
        </p:txBody>
      </p:sp>
      <p:sp>
        <p:nvSpPr>
          <p:cNvPr id="11" name="Title 1"/>
          <p:cNvSpPr>
            <a:spLocks noGrp="1"/>
          </p:cNvSpPr>
          <p:nvPr>
            <p:ph type="ctrTitle" hasCustomPrompt="1"/>
          </p:nvPr>
        </p:nvSpPr>
        <p:spPr>
          <a:xfrm>
            <a:off x="0" y="2395997"/>
            <a:ext cx="12192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a:t>Thank You</a:t>
            </a:r>
          </a:p>
        </p:txBody>
      </p:sp>
      <p:pic>
        <p:nvPicPr>
          <p:cNvPr id="5" name="Picture 4"/>
          <p:cNvPicPr>
            <a:picLocks noChangeAspect="1"/>
          </p:cNvPicPr>
          <p:nvPr userDrawn="1"/>
        </p:nvPicPr>
        <p:blipFill>
          <a:blip r:embed="rId2"/>
          <a:stretch>
            <a:fillRect/>
          </a:stretch>
        </p:blipFill>
        <p:spPr>
          <a:xfrm>
            <a:off x="606613" y="6318643"/>
            <a:ext cx="762000" cy="279400"/>
          </a:xfrm>
          <a:prstGeom prst="rect">
            <a:avLst/>
          </a:prstGeom>
        </p:spPr>
      </p:pic>
    </p:spTree>
    <p:extLst>
      <p:ext uri="{BB962C8B-B14F-4D97-AF65-F5344CB8AC3E}">
        <p14:creationId xmlns:p14="http://schemas.microsoft.com/office/powerpoint/2010/main" val="2902238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3563-EB21-F847-9492-4ADAEA8254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C5657A-2CB7-064C-A355-5C0479E67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FAD579-BF6C-8540-A4F7-9022A70FE1C3}"/>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5" name="Footer Placeholder 4">
            <a:extLst>
              <a:ext uri="{FF2B5EF4-FFF2-40B4-BE49-F238E27FC236}">
                <a16:creationId xmlns:a16="http://schemas.microsoft.com/office/drawing/2014/main" id="{AFC1C43D-5DC3-BF45-ADFB-DD528F98E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BCC6-E110-6949-9ACE-E3064A9BA786}"/>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9860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B02A-8D91-EE45-81BD-ED475A35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E70CD-A698-5040-80D3-EEC1564700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8D3762-FE31-6E43-A8EE-42B4DBC935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08AE57-4F50-854C-A630-009FF1B4A58B}"/>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6" name="Footer Placeholder 5">
            <a:extLst>
              <a:ext uri="{FF2B5EF4-FFF2-40B4-BE49-F238E27FC236}">
                <a16:creationId xmlns:a16="http://schemas.microsoft.com/office/drawing/2014/main" id="{35E622C9-48AC-B14D-BEB4-8C2E00A51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28853-0FAC-3E43-936F-97FFA01E630E}"/>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14527860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695DF-7945-7440-A729-14909B178E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5456B9-DEB4-CC47-BCCE-CB4A003A8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F24AB5-975F-6149-871B-D9243AB21F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B4308-3597-8F4D-ADAF-0F270C414C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2D0F81-86FD-8548-A703-E71B2A3DD9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BAEFDE-7ED5-7E4A-AE6C-E9C23C368096}"/>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8" name="Footer Placeholder 7">
            <a:extLst>
              <a:ext uri="{FF2B5EF4-FFF2-40B4-BE49-F238E27FC236}">
                <a16:creationId xmlns:a16="http://schemas.microsoft.com/office/drawing/2014/main" id="{2E160669-C406-9C42-AED3-ACE9997D7C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B2E7E0-B92E-FC48-8D13-C3850846BCA4}"/>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25324396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7507-A540-FE48-9381-DE125D598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2A98A-30BD-124B-85FA-88EF350D7EE4}"/>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4" name="Footer Placeholder 3">
            <a:extLst>
              <a:ext uri="{FF2B5EF4-FFF2-40B4-BE49-F238E27FC236}">
                <a16:creationId xmlns:a16="http://schemas.microsoft.com/office/drawing/2014/main" id="{193A1203-A843-E042-9A60-915E1B6C6C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971A18-9D4D-2147-BA38-A0D728E65EA9}"/>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402426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E9830-5D14-B74F-AD5F-AD7D8A378187}"/>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3" name="Footer Placeholder 2">
            <a:extLst>
              <a:ext uri="{FF2B5EF4-FFF2-40B4-BE49-F238E27FC236}">
                <a16:creationId xmlns:a16="http://schemas.microsoft.com/office/drawing/2014/main" id="{AE610468-915E-9049-93AE-C4CCEF05E3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0477F0-DFF4-4443-A6D5-9E3E439CE2CC}"/>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185403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43D0-A8DF-A148-9BBD-C101E7D64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D5ACC-04EA-B14C-92CB-4F133554A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37DDB5-EE73-4449-ACA4-16B70B2FB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8BB19-3023-B149-98ED-3567882684DC}"/>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6" name="Footer Placeholder 5">
            <a:extLst>
              <a:ext uri="{FF2B5EF4-FFF2-40B4-BE49-F238E27FC236}">
                <a16:creationId xmlns:a16="http://schemas.microsoft.com/office/drawing/2014/main" id="{D89BF2E7-01DF-6943-8DF3-D225DC56A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927AF-7E77-8645-A466-5C2170500E67}"/>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28333462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EBC0-36C0-B54F-B506-61BFD51B6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FC237B-E20D-6D43-8BAD-F244FB9F4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53E2E8-DB99-8444-9E58-09C1DC098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72FAAA-C148-EF49-8848-9D56D5CFCD4A}"/>
              </a:ext>
            </a:extLst>
          </p:cNvPr>
          <p:cNvSpPr>
            <a:spLocks noGrp="1"/>
          </p:cNvSpPr>
          <p:nvPr>
            <p:ph type="dt" sz="half" idx="10"/>
          </p:nvPr>
        </p:nvSpPr>
        <p:spPr/>
        <p:txBody>
          <a:bodyPr/>
          <a:lstStyle/>
          <a:p>
            <a:fld id="{145DD57C-2195-C044-BAF7-AF65EEFD7FA8}" type="datetimeFigureOut">
              <a:rPr lang="en-US" smtClean="0"/>
              <a:t>12/9/19</a:t>
            </a:fld>
            <a:endParaRPr lang="en-US"/>
          </a:p>
        </p:txBody>
      </p:sp>
      <p:sp>
        <p:nvSpPr>
          <p:cNvPr id="6" name="Footer Placeholder 5">
            <a:extLst>
              <a:ext uri="{FF2B5EF4-FFF2-40B4-BE49-F238E27FC236}">
                <a16:creationId xmlns:a16="http://schemas.microsoft.com/office/drawing/2014/main" id="{D0D430D1-978C-F14B-BC6D-401055944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8265B-8F70-1D4C-9FA3-1C2B96EFAFCB}"/>
              </a:ext>
            </a:extLst>
          </p:cNvPr>
          <p:cNvSpPr>
            <a:spLocks noGrp="1"/>
          </p:cNvSpPr>
          <p:nvPr>
            <p:ph type="sldNum" sz="quarter" idx="12"/>
          </p:nvPr>
        </p:nvSpPr>
        <p:spPr/>
        <p:txBody>
          <a:bodyPr/>
          <a:lstStyle/>
          <a:p>
            <a:fld id="{3383EFCF-D183-F54D-9662-2F470A481123}" type="slidenum">
              <a:rPr lang="en-US" smtClean="0"/>
              <a:t>‹#›</a:t>
            </a:fld>
            <a:endParaRPr lang="en-US"/>
          </a:p>
        </p:txBody>
      </p:sp>
    </p:spTree>
    <p:extLst>
      <p:ext uri="{BB962C8B-B14F-4D97-AF65-F5344CB8AC3E}">
        <p14:creationId xmlns:p14="http://schemas.microsoft.com/office/powerpoint/2010/main" val="37324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9286B-B16C-D74C-81D5-AB1DBEAA9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5072C0-807E-334D-8F26-37FF89D1B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3AB91-6EEB-6C41-83F0-79E38389D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DD57C-2195-C044-BAF7-AF65EEFD7FA8}" type="datetimeFigureOut">
              <a:rPr lang="en-US" smtClean="0"/>
              <a:t>12/9/19</a:t>
            </a:fld>
            <a:endParaRPr lang="en-US"/>
          </a:p>
        </p:txBody>
      </p:sp>
      <p:sp>
        <p:nvSpPr>
          <p:cNvPr id="5" name="Footer Placeholder 4">
            <a:extLst>
              <a:ext uri="{FF2B5EF4-FFF2-40B4-BE49-F238E27FC236}">
                <a16:creationId xmlns:a16="http://schemas.microsoft.com/office/drawing/2014/main" id="{1C3EED16-99C1-D448-A94B-AF909188B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B8F26B-627F-6C45-8A22-9820F43D4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3EFCF-D183-F54D-9662-2F470A481123}" type="slidenum">
              <a:rPr lang="en-US" smtClean="0"/>
              <a:t>‹#›</a:t>
            </a:fld>
            <a:endParaRPr lang="en-US"/>
          </a:p>
        </p:txBody>
      </p:sp>
    </p:spTree>
    <p:extLst>
      <p:ext uri="{BB962C8B-B14F-4D97-AF65-F5344CB8AC3E}">
        <p14:creationId xmlns:p14="http://schemas.microsoft.com/office/powerpoint/2010/main" val="1995163150"/>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457200"/>
            <a:ext cx="10972800" cy="661720"/>
          </a:xfrm>
          <a:prstGeom prst="rect">
            <a:avLst/>
          </a:prstGeom>
        </p:spPr>
        <p:txBody>
          <a:bodyPr vert="horz" lIns="0" tIns="0" rIns="91440" bIns="45720" rtlCol="0" anchor="t" anchorCtr="0">
            <a:spAutoFit/>
          </a:bodyPr>
          <a:lstStyle/>
          <a:p>
            <a:r>
              <a:rPr lang="en-US" dirty="0"/>
              <a:t>Click to edit Master title style</a:t>
            </a:r>
          </a:p>
        </p:txBody>
      </p:sp>
      <p:sp>
        <p:nvSpPr>
          <p:cNvPr id="8" name="Text Placeholder 2"/>
          <p:cNvSpPr>
            <a:spLocks noGrp="1"/>
          </p:cNvSpPr>
          <p:nvPr>
            <p:ph type="body" idx="1"/>
          </p:nvPr>
        </p:nvSpPr>
        <p:spPr>
          <a:xfrm>
            <a:off x="609600" y="2167129"/>
            <a:ext cx="10972800" cy="3621197"/>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806362"/>
      </p:ext>
    </p:extLst>
  </p:cSld>
  <p:clrMap bg1="dk1" tx1="lt1" bg2="dk2" tx2="lt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p:txStyles>
    <p:titleStyle>
      <a:lvl1pPr algn="l" defTabSz="457200" rtl="0" eaLnBrk="1" latinLnBrk="0" hangingPunct="1">
        <a:spcBef>
          <a:spcPct val="0"/>
        </a:spcBef>
        <a:buNone/>
        <a:defRPr sz="4000" b="0" i="0" kern="1200">
          <a:solidFill>
            <a:schemeClr val="bg2">
              <a:lumMod val="75000"/>
              <a:lumOff val="25000"/>
            </a:schemeClr>
          </a:solidFill>
          <a:latin typeface="Arial"/>
          <a:ea typeface="+mj-ea"/>
          <a:cs typeface="Kievit Offc Pro Medium"/>
        </a:defRPr>
      </a:lvl1pPr>
    </p:titleStyle>
    <p:body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ollege.ucsb.edu/funding-financial-suppor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alexgarcia@ucsb.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C850-A5E6-D64F-AE06-7B19FBB1FB33}"/>
              </a:ext>
            </a:extLst>
          </p:cNvPr>
          <p:cNvSpPr>
            <a:spLocks noGrp="1"/>
          </p:cNvSpPr>
          <p:nvPr>
            <p:ph type="ctrTitle"/>
          </p:nvPr>
        </p:nvSpPr>
        <p:spPr>
          <a:xfrm>
            <a:off x="1524000" y="1122362"/>
            <a:ext cx="9144000" cy="4135437"/>
          </a:xfrm>
        </p:spPr>
        <p:txBody>
          <a:bodyPr>
            <a:normAutofit fontScale="90000"/>
          </a:bodyPr>
          <a:lstStyle/>
          <a:p>
            <a:pPr algn="r"/>
            <a:r>
              <a:rPr lang="en-US" dirty="0">
                <a:solidFill>
                  <a:schemeClr val="bg1"/>
                </a:solidFill>
              </a:rPr>
              <a:t>Faculty Recruitments &amp;</a:t>
            </a:r>
            <a:br>
              <a:rPr lang="en-US" dirty="0">
                <a:solidFill>
                  <a:schemeClr val="bg1"/>
                </a:solidFill>
              </a:rPr>
            </a:br>
            <a:r>
              <a:rPr lang="en-US" dirty="0">
                <a:solidFill>
                  <a:schemeClr val="bg1"/>
                </a:solidFill>
              </a:rPr>
              <a:t>Reimbursement </a:t>
            </a:r>
            <a:br>
              <a:rPr lang="en-US" dirty="0">
                <a:solidFill>
                  <a:schemeClr val="bg1"/>
                </a:solidFill>
              </a:rPr>
            </a:br>
            <a:r>
              <a:rPr lang="en-US" sz="2400" i="1" dirty="0">
                <a:solidFill>
                  <a:schemeClr val="bg1"/>
                </a:solidFill>
              </a:rPr>
              <a:t>Academic Personnel, College of Letters &amp; Science, Business and Financial Services, UCOP Central </a:t>
            </a:r>
            <a:r>
              <a:rPr lang="en-US" sz="2400" i="1">
                <a:solidFill>
                  <a:schemeClr val="bg1"/>
                </a:solidFill>
              </a:rPr>
              <a:t>Travel Management</a:t>
            </a:r>
            <a:br>
              <a:rPr lang="en-US" sz="3200" dirty="0">
                <a:solidFill>
                  <a:schemeClr val="bg1"/>
                </a:solidFill>
              </a:rPr>
            </a:br>
            <a:br>
              <a:rPr lang="en-US" sz="3200" dirty="0">
                <a:solidFill>
                  <a:schemeClr val="bg1"/>
                </a:solidFill>
              </a:rPr>
            </a:br>
            <a:br>
              <a:rPr lang="en-US" sz="3200" dirty="0">
                <a:solidFill>
                  <a:schemeClr val="bg1"/>
                </a:solidFill>
              </a:rPr>
            </a:br>
            <a:br>
              <a:rPr lang="en-US" sz="3200" dirty="0"/>
            </a:br>
            <a:br>
              <a:rPr lang="en-US" sz="3200" dirty="0">
                <a:solidFill>
                  <a:schemeClr val="bg1"/>
                </a:solidFill>
              </a:rPr>
            </a:br>
            <a:r>
              <a:rPr lang="en-US" sz="3200" dirty="0">
                <a:solidFill>
                  <a:schemeClr val="bg1"/>
                </a:solidFill>
              </a:rPr>
              <a:t>December 10, 2019</a:t>
            </a:r>
            <a:endParaRPr lang="en-US" dirty="0">
              <a:solidFill>
                <a:schemeClr val="bg1"/>
              </a:solidFill>
            </a:endParaRPr>
          </a:p>
        </p:txBody>
      </p:sp>
      <p:sp>
        <p:nvSpPr>
          <p:cNvPr id="3" name="Subtitle 2">
            <a:extLst>
              <a:ext uri="{FF2B5EF4-FFF2-40B4-BE49-F238E27FC236}">
                <a16:creationId xmlns:a16="http://schemas.microsoft.com/office/drawing/2014/main" id="{CBAC6198-98DA-664F-8677-7BEF8C781C89}"/>
              </a:ext>
            </a:extLst>
          </p:cNvPr>
          <p:cNvSpPr>
            <a:spLocks noGrp="1"/>
          </p:cNvSpPr>
          <p:nvPr>
            <p:ph type="subTitle" idx="1"/>
          </p:nvPr>
        </p:nvSpPr>
        <p:spPr>
          <a:xfrm flipV="1">
            <a:off x="1524000" y="5257799"/>
            <a:ext cx="9144000" cy="45719"/>
          </a:xfrm>
          <a:solidFill>
            <a:schemeClr val="bg1"/>
          </a:solidFill>
        </p:spPr>
        <p:txBody>
          <a:bodyPr>
            <a:normAutofit fontScale="25000" lnSpcReduction="20000"/>
          </a:bodyPr>
          <a:lstStyle/>
          <a:p>
            <a:endParaRPr lang="en-US" dirty="0"/>
          </a:p>
        </p:txBody>
      </p:sp>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5" name="Half Frame 4">
            <a:extLst>
              <a:ext uri="{FF2B5EF4-FFF2-40B4-BE49-F238E27FC236}">
                <a16:creationId xmlns:a16="http://schemas.microsoft.com/office/drawing/2014/main" id="{4DB3D29F-FD50-D149-8B8B-749D16A1141E}"/>
              </a:ext>
            </a:extLst>
          </p:cNvPr>
          <p:cNvSpPr/>
          <p:nvPr/>
        </p:nvSpPr>
        <p:spPr>
          <a:xfrm rot="10800000">
            <a:off x="11099954" y="5753462"/>
            <a:ext cx="859882" cy="924561"/>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2733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50063" y="400402"/>
            <a:ext cx="10767365" cy="504754"/>
          </a:xfrm>
        </p:spPr>
        <p:txBody>
          <a:bodyPr anchor="ctr" anchorCtr="0"/>
          <a:lstStyle/>
          <a:p>
            <a:pPr lvl="0"/>
            <a:r>
              <a:rPr lang="en-US" dirty="0">
                <a:latin typeface="Lucida Sans Unicode" panose="020B0602030504020204" pitchFamily="34" charset="0"/>
                <a:cs typeface="Lucida Sans Unicode" panose="020B0602030504020204" pitchFamily="34" charset="0"/>
              </a:rPr>
              <a:t>More info – travel.ucop.edu</a:t>
            </a:r>
          </a:p>
        </p:txBody>
      </p:sp>
      <p:sp>
        <p:nvSpPr>
          <p:cNvPr id="6" name="Slide Number Placeholder 5"/>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AC3-0E75-AD46-AE71-AE18BB921AE3}" type="slidenum">
              <a:rPr kumimoji="0" lang="en-US" sz="900" b="0" i="0" u="none" strike="noStrike" kern="1200" cap="none" spc="0" normalizeH="0" baseline="0" noProof="0" smtClean="0">
                <a:ln>
                  <a:noFill/>
                </a:ln>
                <a:solidFill>
                  <a:srgbClr val="FFFFFF">
                    <a:lumMod val="50000"/>
                  </a:srgb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FFFFFF">
                  <a:lumMod val="50000"/>
                </a:srgbClr>
              </a:solidFill>
              <a:effectLst/>
              <a:uLnTx/>
              <a:uFillTx/>
              <a:latin typeface="Arial"/>
              <a:ea typeface="+mn-ea"/>
              <a:cs typeface="Aria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70" y="6189698"/>
            <a:ext cx="588070" cy="554783"/>
          </a:xfrm>
          <a:prstGeom prst="rect">
            <a:avLst/>
          </a:prstGeom>
        </p:spPr>
      </p:pic>
      <p:pic>
        <p:nvPicPr>
          <p:cNvPr id="2" name="Picture 1"/>
          <p:cNvPicPr>
            <a:picLocks noChangeAspect="1"/>
          </p:cNvPicPr>
          <p:nvPr/>
        </p:nvPicPr>
        <p:blipFill>
          <a:blip r:embed="rId3"/>
          <a:stretch>
            <a:fillRect/>
          </a:stretch>
        </p:blipFill>
        <p:spPr>
          <a:xfrm>
            <a:off x="168715" y="1145253"/>
            <a:ext cx="11530059" cy="1325995"/>
          </a:xfrm>
          <a:prstGeom prst="rect">
            <a:avLst/>
          </a:prstGeom>
        </p:spPr>
      </p:pic>
      <p:pic>
        <p:nvPicPr>
          <p:cNvPr id="7" name="Picture 6"/>
          <p:cNvPicPr>
            <a:picLocks noChangeAspect="1"/>
          </p:cNvPicPr>
          <p:nvPr/>
        </p:nvPicPr>
        <p:blipFill>
          <a:blip r:embed="rId4"/>
          <a:stretch>
            <a:fillRect/>
          </a:stretch>
        </p:blipFill>
        <p:spPr>
          <a:xfrm>
            <a:off x="1201235" y="2735597"/>
            <a:ext cx="8455202" cy="1921244"/>
          </a:xfrm>
          <a:prstGeom prst="rect">
            <a:avLst/>
          </a:prstGeom>
        </p:spPr>
      </p:pic>
      <p:pic>
        <p:nvPicPr>
          <p:cNvPr id="8" name="Picture 7"/>
          <p:cNvPicPr>
            <a:picLocks noChangeAspect="1"/>
          </p:cNvPicPr>
          <p:nvPr/>
        </p:nvPicPr>
        <p:blipFill>
          <a:blip r:embed="rId5"/>
          <a:stretch>
            <a:fillRect/>
          </a:stretch>
        </p:blipFill>
        <p:spPr>
          <a:xfrm>
            <a:off x="857926" y="2389395"/>
            <a:ext cx="10791880" cy="3675231"/>
          </a:xfrm>
          <a:prstGeom prst="rect">
            <a:avLst/>
          </a:prstGeom>
        </p:spPr>
      </p:pic>
    </p:spTree>
    <p:extLst>
      <p:ext uri="{BB962C8B-B14F-4D97-AF65-F5344CB8AC3E}">
        <p14:creationId xmlns:p14="http://schemas.microsoft.com/office/powerpoint/2010/main" val="124618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C850-A5E6-D64F-AE06-7B19FBB1FB33}"/>
              </a:ext>
            </a:extLst>
          </p:cNvPr>
          <p:cNvSpPr>
            <a:spLocks noGrp="1"/>
          </p:cNvSpPr>
          <p:nvPr>
            <p:ph type="ctrTitle"/>
          </p:nvPr>
        </p:nvSpPr>
        <p:spPr>
          <a:xfrm>
            <a:off x="1524000" y="1122362"/>
            <a:ext cx="9144000" cy="4135437"/>
          </a:xfrm>
        </p:spPr>
        <p:txBody>
          <a:bodyPr>
            <a:normAutofit fontScale="90000"/>
          </a:bodyPr>
          <a:lstStyle/>
          <a:p>
            <a:r>
              <a:rPr lang="en-US" dirty="0"/>
              <a:t>Everything you need to know about reimbursement for recruitment expenses from the College of Letters &amp; Science</a:t>
            </a:r>
            <a:br>
              <a:rPr lang="en-US" dirty="0"/>
            </a:br>
            <a:endParaRPr lang="en-US" dirty="0"/>
          </a:p>
        </p:txBody>
      </p:sp>
      <p:sp>
        <p:nvSpPr>
          <p:cNvPr id="3" name="Subtitle 2">
            <a:extLst>
              <a:ext uri="{FF2B5EF4-FFF2-40B4-BE49-F238E27FC236}">
                <a16:creationId xmlns:a16="http://schemas.microsoft.com/office/drawing/2014/main" id="{CBAC6198-98DA-664F-8677-7BEF8C781C89}"/>
              </a:ext>
            </a:extLst>
          </p:cNvPr>
          <p:cNvSpPr>
            <a:spLocks noGrp="1"/>
          </p:cNvSpPr>
          <p:nvPr>
            <p:ph type="subTitle" idx="1"/>
          </p:nvPr>
        </p:nvSpPr>
        <p:spPr>
          <a:xfrm flipV="1">
            <a:off x="1524000" y="5257799"/>
            <a:ext cx="9144000" cy="45719"/>
          </a:xfrm>
          <a:solidFill>
            <a:schemeClr val="accent1"/>
          </a:solidFill>
        </p:spPr>
        <p:txBody>
          <a:bodyPr>
            <a:normAutofit fontScale="25000" lnSpcReduction="20000"/>
          </a:bodyPr>
          <a:lstStyle/>
          <a:p>
            <a:endParaRPr lang="en-US" dirty="0"/>
          </a:p>
        </p:txBody>
      </p:sp>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5" name="Half Frame 4">
            <a:extLst>
              <a:ext uri="{FF2B5EF4-FFF2-40B4-BE49-F238E27FC236}">
                <a16:creationId xmlns:a16="http://schemas.microsoft.com/office/drawing/2014/main" id="{4DB3D29F-FD50-D149-8B8B-749D16A1141E}"/>
              </a:ext>
            </a:extLst>
          </p:cNvPr>
          <p:cNvSpPr/>
          <p:nvPr/>
        </p:nvSpPr>
        <p:spPr>
          <a:xfrm rot="10800000">
            <a:off x="11099954" y="5753462"/>
            <a:ext cx="859882" cy="924561"/>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B16AB715-D803-3E4A-BA58-503F22B4941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103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04E-23F8-C241-89F7-BD719099FFD5}"/>
              </a:ext>
            </a:extLst>
          </p:cNvPr>
          <p:cNvSpPr>
            <a:spLocks noGrp="1"/>
          </p:cNvSpPr>
          <p:nvPr>
            <p:ph type="ctrTitle"/>
          </p:nvPr>
        </p:nvSpPr>
        <p:spPr>
          <a:xfrm>
            <a:off x="1134319" y="185739"/>
            <a:ext cx="10370743" cy="994880"/>
          </a:xfrm>
        </p:spPr>
        <p:txBody>
          <a:bodyPr>
            <a:noAutofit/>
          </a:bodyPr>
          <a:lstStyle/>
          <a:p>
            <a:r>
              <a:rPr lang="en-US" sz="4000" b="1" dirty="0">
                <a:solidFill>
                  <a:schemeClr val="accent1"/>
                </a:solidFill>
              </a:rPr>
              <a:t>Reimbursement for Faculty Recruitment</a:t>
            </a:r>
          </a:p>
        </p:txBody>
      </p:sp>
      <p:sp>
        <p:nvSpPr>
          <p:cNvPr id="3" name="Subtitle 2">
            <a:extLst>
              <a:ext uri="{FF2B5EF4-FFF2-40B4-BE49-F238E27FC236}">
                <a16:creationId xmlns:a16="http://schemas.microsoft.com/office/drawing/2014/main" id="{428BAFC9-C423-A146-9CEA-0BC752CB542C}"/>
              </a:ext>
            </a:extLst>
          </p:cNvPr>
          <p:cNvSpPr>
            <a:spLocks noGrp="1"/>
          </p:cNvSpPr>
          <p:nvPr>
            <p:ph type="subTitle" idx="1"/>
          </p:nvPr>
        </p:nvSpPr>
        <p:spPr>
          <a:xfrm>
            <a:off x="1422418" y="1552770"/>
            <a:ext cx="9794543" cy="4936240"/>
          </a:xfrm>
        </p:spPr>
        <p:txBody>
          <a:bodyPr>
            <a:normAutofit/>
          </a:bodyPr>
          <a:lstStyle/>
          <a:p>
            <a:pPr marL="342900" indent="-342900" algn="l">
              <a:lnSpc>
                <a:spcPct val="100000"/>
              </a:lnSpc>
              <a:buFont typeface="Arial" panose="020B0604020202020204" pitchFamily="34" charset="0"/>
              <a:buChar char="•"/>
            </a:pPr>
            <a:r>
              <a:rPr lang="en-US" sz="2900" dirty="0"/>
              <a:t>Faculty recruitment expenses for </a:t>
            </a:r>
            <a:r>
              <a:rPr lang="en-US" sz="2900" u="sng" dirty="0"/>
              <a:t>advertising</a:t>
            </a:r>
            <a:r>
              <a:rPr lang="en-US" sz="2900" dirty="0"/>
              <a:t> and </a:t>
            </a:r>
            <a:r>
              <a:rPr lang="en-US" sz="2900" u="sng" dirty="0"/>
              <a:t>candidate travel, lodging, and solo meals</a:t>
            </a:r>
            <a:r>
              <a:rPr lang="en-US" sz="2900" dirty="0"/>
              <a:t> should be charged initially to the departmental account. The fund number used by the College for reimbursing these expenses may change from year to year, so confirm which fund to use before charging faculty recruitment expenses.</a:t>
            </a:r>
          </a:p>
          <a:p>
            <a:pPr algn="l">
              <a:lnSpc>
                <a:spcPct val="100000"/>
              </a:lnSpc>
            </a:pPr>
            <a:endParaRPr lang="en-US" sz="2900" dirty="0"/>
          </a:p>
          <a:p>
            <a:pPr marL="342900" indent="-342900" algn="l">
              <a:lnSpc>
                <a:spcPct val="100000"/>
              </a:lnSpc>
              <a:buFont typeface="Arial" panose="020B0604020202020204" pitchFamily="34" charset="0"/>
              <a:buChar char="•"/>
            </a:pPr>
            <a:r>
              <a:rPr lang="en-US" sz="2900" dirty="0"/>
              <a:t>Eligible expenses for three candidates per search, up to a total of $5K, will be reimbursed by the College of L&amp;S.</a:t>
            </a:r>
          </a:p>
          <a:p>
            <a:pPr marL="342900" indent="-342900" algn="l">
              <a:lnSpc>
                <a:spcPct val="100000"/>
              </a:lnSpc>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
        <p:nvSpPr>
          <p:cNvPr id="7" name="Half Frame 6">
            <a:extLst>
              <a:ext uri="{FF2B5EF4-FFF2-40B4-BE49-F238E27FC236}">
                <a16:creationId xmlns:a16="http://schemas.microsoft.com/office/drawing/2014/main" id="{09FAD152-B234-A545-AEEB-57F71E1CE7A5}"/>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6872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6ADD-CEEE-FA4E-B865-0F43021ADFF2}"/>
              </a:ext>
            </a:extLst>
          </p:cNvPr>
          <p:cNvSpPr>
            <a:spLocks noGrp="1"/>
          </p:cNvSpPr>
          <p:nvPr>
            <p:ph type="title"/>
          </p:nvPr>
        </p:nvSpPr>
        <p:spPr/>
        <p:txBody>
          <a:bodyPr>
            <a:normAutofit/>
          </a:bodyPr>
          <a:lstStyle/>
          <a:p>
            <a:pPr algn="ctr"/>
            <a:r>
              <a:rPr lang="en-US" sz="4000" b="1" dirty="0">
                <a:solidFill>
                  <a:schemeClr val="accent1"/>
                </a:solidFill>
              </a:rPr>
              <a:t>and…</a:t>
            </a:r>
          </a:p>
        </p:txBody>
      </p:sp>
      <p:sp>
        <p:nvSpPr>
          <p:cNvPr id="3" name="Content Placeholder 2">
            <a:extLst>
              <a:ext uri="{FF2B5EF4-FFF2-40B4-BE49-F238E27FC236}">
                <a16:creationId xmlns:a16="http://schemas.microsoft.com/office/drawing/2014/main" id="{BBF9B708-692A-8249-BAB9-B391CECA4F8D}"/>
              </a:ext>
            </a:extLst>
          </p:cNvPr>
          <p:cNvSpPr>
            <a:spLocks noGrp="1"/>
          </p:cNvSpPr>
          <p:nvPr>
            <p:ph idx="1"/>
          </p:nvPr>
        </p:nvSpPr>
        <p:spPr/>
        <p:txBody>
          <a:bodyPr/>
          <a:lstStyle/>
          <a:p>
            <a:pPr marL="342900" indent="-342900">
              <a:lnSpc>
                <a:spcPct val="100000"/>
              </a:lnSpc>
            </a:pPr>
            <a:r>
              <a:rPr lang="en-US" dirty="0"/>
              <a:t>Travel must be in compliance with UC policies and procedures (see UCOP policy BFB-G-28.</a:t>
            </a:r>
          </a:p>
          <a:p>
            <a:pPr marL="342900" indent="-342900">
              <a:lnSpc>
                <a:spcPct val="100000"/>
              </a:lnSpc>
            </a:pPr>
            <a:endParaRPr lang="en-US" sz="2900" dirty="0"/>
          </a:p>
          <a:p>
            <a:pPr marL="342900" indent="-342900">
              <a:lnSpc>
                <a:spcPct val="100000"/>
              </a:lnSpc>
            </a:pPr>
            <a:r>
              <a:rPr lang="en-US" dirty="0"/>
              <a:t>Reimbursement cost-shares for searches between colleges (e.g., CCS and L&amp;S) should be determined by the respective deans before the search begins.</a:t>
            </a:r>
          </a:p>
          <a:p>
            <a:endParaRPr lang="en-US" dirty="0"/>
          </a:p>
        </p:txBody>
      </p:sp>
      <p:sp>
        <p:nvSpPr>
          <p:cNvPr id="4" name="Half Frame 3">
            <a:extLst>
              <a:ext uri="{FF2B5EF4-FFF2-40B4-BE49-F238E27FC236}">
                <a16:creationId xmlns:a16="http://schemas.microsoft.com/office/drawing/2014/main" id="{8A274270-6FA2-4143-A590-F10803E1186C}"/>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1942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8758-037C-B646-8842-0F340BD4F1EA}"/>
              </a:ext>
            </a:extLst>
          </p:cNvPr>
          <p:cNvSpPr>
            <a:spLocks noGrp="1"/>
          </p:cNvSpPr>
          <p:nvPr>
            <p:ph type="title"/>
          </p:nvPr>
        </p:nvSpPr>
        <p:spPr/>
        <p:txBody>
          <a:bodyPr>
            <a:normAutofit/>
          </a:bodyPr>
          <a:lstStyle/>
          <a:p>
            <a:pPr algn="ctr"/>
            <a:r>
              <a:rPr lang="en-US" sz="4000" b="1" dirty="0">
                <a:solidFill>
                  <a:schemeClr val="accent1"/>
                </a:solidFill>
              </a:rPr>
              <a:t>When can I submit a reimbursement request?</a:t>
            </a:r>
          </a:p>
        </p:txBody>
      </p:sp>
      <p:sp>
        <p:nvSpPr>
          <p:cNvPr id="3" name="Content Placeholder 2">
            <a:extLst>
              <a:ext uri="{FF2B5EF4-FFF2-40B4-BE49-F238E27FC236}">
                <a16:creationId xmlns:a16="http://schemas.microsoft.com/office/drawing/2014/main" id="{E6D9BC72-BB47-3B48-9AA3-29C9A3566F36}"/>
              </a:ext>
            </a:extLst>
          </p:cNvPr>
          <p:cNvSpPr>
            <a:spLocks noGrp="1"/>
          </p:cNvSpPr>
          <p:nvPr>
            <p:ph idx="1"/>
          </p:nvPr>
        </p:nvSpPr>
        <p:spPr>
          <a:xfrm>
            <a:off x="838200" y="1473958"/>
            <a:ext cx="10515600" cy="4703006"/>
          </a:xfrm>
        </p:spPr>
        <p:txBody>
          <a:bodyPr>
            <a:normAutofit fontScale="92500" lnSpcReduction="10000"/>
          </a:bodyPr>
          <a:lstStyle/>
          <a:p>
            <a:pPr marL="0" indent="0">
              <a:lnSpc>
                <a:spcPct val="170000"/>
              </a:lnSpc>
              <a:spcBef>
                <a:spcPts val="0"/>
              </a:spcBef>
              <a:buNone/>
            </a:pPr>
            <a:r>
              <a:rPr lang="en-US" sz="3100" dirty="0"/>
              <a:t>Don’t wait until the end of the fiscal year to get your money back! </a:t>
            </a:r>
          </a:p>
          <a:p>
            <a:pPr marL="0" indent="0">
              <a:lnSpc>
                <a:spcPct val="170000"/>
              </a:lnSpc>
              <a:spcBef>
                <a:spcPts val="0"/>
              </a:spcBef>
              <a:buNone/>
            </a:pPr>
            <a:endParaRPr lang="en-US" sz="3100" dirty="0"/>
          </a:p>
          <a:p>
            <a:pPr>
              <a:lnSpc>
                <a:spcPct val="120000"/>
              </a:lnSpc>
              <a:spcBef>
                <a:spcPts val="0"/>
              </a:spcBef>
            </a:pPr>
            <a:r>
              <a:rPr lang="en-US" sz="3100" dirty="0"/>
              <a:t> The department may request reimbursement from the College as soon as all eligible expenses have been finalized and receipts are in hand.</a:t>
            </a:r>
          </a:p>
          <a:p>
            <a:pPr marL="0" indent="0">
              <a:lnSpc>
                <a:spcPct val="120000"/>
              </a:lnSpc>
              <a:spcBef>
                <a:spcPts val="0"/>
              </a:spcBef>
              <a:buNone/>
            </a:pPr>
            <a:endParaRPr lang="en-US" sz="3100" dirty="0"/>
          </a:p>
          <a:p>
            <a:pPr>
              <a:lnSpc>
                <a:spcPct val="120000"/>
              </a:lnSpc>
              <a:spcBef>
                <a:spcPts val="0"/>
              </a:spcBef>
            </a:pPr>
            <a:r>
              <a:rPr lang="en-US" sz="3100" dirty="0"/>
              <a:t>Reimbursements must be requested before the end of the fiscal year in which they are incurred.</a:t>
            </a:r>
          </a:p>
          <a:p>
            <a:pPr>
              <a:lnSpc>
                <a:spcPct val="120000"/>
              </a:lnSpc>
              <a:spcBef>
                <a:spcPts val="0"/>
              </a:spcBef>
            </a:pPr>
            <a:endParaRPr lang="en-US" sz="3100" dirty="0"/>
          </a:p>
          <a:p>
            <a:endParaRPr lang="en-US" dirty="0"/>
          </a:p>
          <a:p>
            <a:endParaRPr lang="en-US" dirty="0"/>
          </a:p>
        </p:txBody>
      </p:sp>
      <p:sp>
        <p:nvSpPr>
          <p:cNvPr id="4" name="Half Frame 3">
            <a:extLst>
              <a:ext uri="{FF2B5EF4-FFF2-40B4-BE49-F238E27FC236}">
                <a16:creationId xmlns:a16="http://schemas.microsoft.com/office/drawing/2014/main" id="{E69DC53F-E80E-F84F-BA58-52814A0AED7E}"/>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91075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6FAF-802D-404C-AEDA-7B1F9B856E5A}"/>
              </a:ext>
            </a:extLst>
          </p:cNvPr>
          <p:cNvSpPr>
            <a:spLocks noGrp="1"/>
          </p:cNvSpPr>
          <p:nvPr>
            <p:ph type="title"/>
          </p:nvPr>
        </p:nvSpPr>
        <p:spPr>
          <a:xfrm>
            <a:off x="1023582" y="365125"/>
            <a:ext cx="10426296" cy="1135684"/>
          </a:xfrm>
        </p:spPr>
        <p:txBody>
          <a:bodyPr>
            <a:normAutofit fontScale="90000"/>
          </a:bodyPr>
          <a:lstStyle/>
          <a:p>
            <a:pPr algn="ctr"/>
            <a:r>
              <a:rPr lang="en-US" b="1" dirty="0">
                <a:solidFill>
                  <a:schemeClr val="accent1"/>
                </a:solidFill>
              </a:rPr>
              <a:t>What expenses are </a:t>
            </a:r>
            <a:r>
              <a:rPr lang="en-US" b="1" u="sng" dirty="0">
                <a:solidFill>
                  <a:schemeClr val="accent1"/>
                </a:solidFill>
              </a:rPr>
              <a:t>ineligible</a:t>
            </a:r>
            <a:r>
              <a:rPr lang="en-US" b="1" dirty="0">
                <a:solidFill>
                  <a:schemeClr val="accent1"/>
                </a:solidFill>
              </a:rPr>
              <a:t> for College reimbursement?</a:t>
            </a:r>
          </a:p>
        </p:txBody>
      </p:sp>
      <p:sp>
        <p:nvSpPr>
          <p:cNvPr id="3" name="Content Placeholder 2">
            <a:extLst>
              <a:ext uri="{FF2B5EF4-FFF2-40B4-BE49-F238E27FC236}">
                <a16:creationId xmlns:a16="http://schemas.microsoft.com/office/drawing/2014/main" id="{93FB572B-AC81-B049-8A32-AB3A7E44E140}"/>
              </a:ext>
            </a:extLst>
          </p:cNvPr>
          <p:cNvSpPr>
            <a:spLocks noGrp="1"/>
          </p:cNvSpPr>
          <p:nvPr>
            <p:ph idx="1"/>
          </p:nvPr>
        </p:nvSpPr>
        <p:spPr>
          <a:xfrm>
            <a:off x="838199" y="1500809"/>
            <a:ext cx="11009243" cy="5198165"/>
          </a:xfrm>
        </p:spPr>
        <p:txBody>
          <a:bodyPr>
            <a:noAutofit/>
          </a:bodyPr>
          <a:lstStyle/>
          <a:p>
            <a:pPr marL="0" indent="0">
              <a:lnSpc>
                <a:spcPct val="100000"/>
              </a:lnSpc>
              <a:buNone/>
            </a:pPr>
            <a:endParaRPr lang="en-US" sz="2900" dirty="0"/>
          </a:p>
          <a:p>
            <a:r>
              <a:rPr lang="en-US" sz="2900" dirty="0"/>
              <a:t>Spousal travel</a:t>
            </a:r>
          </a:p>
          <a:p>
            <a:r>
              <a:rPr lang="en-US" sz="2900" dirty="0"/>
              <a:t>Alcoholic beverages</a:t>
            </a:r>
          </a:p>
          <a:p>
            <a:r>
              <a:rPr lang="en-US" sz="2900" dirty="0"/>
              <a:t>Faculty entertainment expenses with candidate (e.g., group lunches or dinners)</a:t>
            </a:r>
          </a:p>
          <a:p>
            <a:r>
              <a:rPr lang="en-US" sz="2900" dirty="0"/>
              <a:t>Second visits by candidate and/or spouse</a:t>
            </a:r>
          </a:p>
          <a:p>
            <a:r>
              <a:rPr lang="en-US" sz="2900" dirty="0"/>
              <a:t>House-hunting trips</a:t>
            </a:r>
          </a:p>
        </p:txBody>
      </p:sp>
      <p:sp>
        <p:nvSpPr>
          <p:cNvPr id="4" name="Half Frame 3">
            <a:extLst>
              <a:ext uri="{FF2B5EF4-FFF2-40B4-BE49-F238E27FC236}">
                <a16:creationId xmlns:a16="http://schemas.microsoft.com/office/drawing/2014/main" id="{8B244289-59CF-F445-81A3-C0736804EBEB}"/>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3051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F84C-52F3-9F49-B920-F1FB838DC1B9}"/>
              </a:ext>
            </a:extLst>
          </p:cNvPr>
          <p:cNvSpPr>
            <a:spLocks noGrp="1"/>
          </p:cNvSpPr>
          <p:nvPr>
            <p:ph type="title"/>
          </p:nvPr>
        </p:nvSpPr>
        <p:spPr>
          <a:xfrm>
            <a:off x="838199" y="381964"/>
            <a:ext cx="11025851" cy="2430809"/>
          </a:xfrm>
        </p:spPr>
        <p:txBody>
          <a:bodyPr>
            <a:noAutofit/>
          </a:bodyPr>
          <a:lstStyle/>
          <a:p>
            <a:pPr algn="ctr"/>
            <a:r>
              <a:rPr lang="en-US" sz="3600" b="1" dirty="0">
                <a:solidFill>
                  <a:schemeClr val="accent1"/>
                </a:solidFill>
              </a:rPr>
              <a:t>To request reimbursement, go to</a:t>
            </a:r>
            <a:br>
              <a:rPr lang="en-US" sz="3600" b="1" dirty="0">
                <a:solidFill>
                  <a:schemeClr val="accent1"/>
                </a:solidFill>
                <a:hlinkClick r:id="rId2">
                  <a:extLst>
                    <a:ext uri="{A12FA001-AC4F-418D-AE19-62706E023703}">
                      <ahyp:hlinkClr xmlns:ahyp="http://schemas.microsoft.com/office/drawing/2018/hyperlinkcolor" val="tx"/>
                    </a:ext>
                  </a:extLst>
                </a:hlinkClick>
              </a:rPr>
            </a:br>
            <a:r>
              <a:rPr lang="en-US" sz="3600" b="1" dirty="0">
                <a:solidFill>
                  <a:schemeClr val="accent1"/>
                </a:solidFill>
                <a:hlinkClick r:id="rId2">
                  <a:extLst>
                    <a:ext uri="{A12FA001-AC4F-418D-AE19-62706E023703}">
                      <ahyp:hlinkClr xmlns:ahyp="http://schemas.microsoft.com/office/drawing/2018/hyperlinkcolor" val="tx"/>
                    </a:ext>
                  </a:extLst>
                </a:hlinkClick>
              </a:rPr>
              <a:t>https://www.college.ucsb.edu/funding-financial-support</a:t>
            </a:r>
            <a:r>
              <a:rPr lang="en-US" sz="3600" b="1" dirty="0">
                <a:solidFill>
                  <a:schemeClr val="accent1"/>
                </a:solidFill>
              </a:rPr>
              <a:t>; scroll to Faculty &amp; Department Reimbursements, and Faculty Recruitment</a:t>
            </a:r>
          </a:p>
        </p:txBody>
      </p:sp>
      <p:pic>
        <p:nvPicPr>
          <p:cNvPr id="11" name="Content Placeholder 10">
            <a:extLst>
              <a:ext uri="{FF2B5EF4-FFF2-40B4-BE49-F238E27FC236}">
                <a16:creationId xmlns:a16="http://schemas.microsoft.com/office/drawing/2014/main" id="{D2222FDD-F684-C648-BD33-7E8703CD3E93}"/>
              </a:ext>
            </a:extLst>
          </p:cNvPr>
          <p:cNvPicPr>
            <a:picLocks noGrp="1" noChangeAspect="1"/>
          </p:cNvPicPr>
          <p:nvPr>
            <p:ph idx="1"/>
          </p:nvPr>
        </p:nvPicPr>
        <p:blipFill>
          <a:blip r:embed="rId3"/>
          <a:stretch>
            <a:fillRect/>
          </a:stretch>
        </p:blipFill>
        <p:spPr>
          <a:xfrm>
            <a:off x="959018" y="2812773"/>
            <a:ext cx="10515600" cy="3705196"/>
          </a:xfrm>
        </p:spPr>
      </p:pic>
      <p:sp>
        <p:nvSpPr>
          <p:cNvPr id="7" name="Oval 6">
            <a:extLst>
              <a:ext uri="{FF2B5EF4-FFF2-40B4-BE49-F238E27FC236}">
                <a16:creationId xmlns:a16="http://schemas.microsoft.com/office/drawing/2014/main" id="{295AC6D0-DC6A-7340-8A27-E08E03B30725}"/>
              </a:ext>
            </a:extLst>
          </p:cNvPr>
          <p:cNvSpPr/>
          <p:nvPr/>
        </p:nvSpPr>
        <p:spPr>
          <a:xfrm>
            <a:off x="4948122" y="4525407"/>
            <a:ext cx="1481328" cy="6583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alf Frame 11">
            <a:extLst>
              <a:ext uri="{FF2B5EF4-FFF2-40B4-BE49-F238E27FC236}">
                <a16:creationId xmlns:a16="http://schemas.microsoft.com/office/drawing/2014/main" id="{11642E3D-6448-724D-94FF-5DE11B4E8B91}"/>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4820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0E04-CB9D-554A-9302-9304863FC4D6}"/>
              </a:ext>
            </a:extLst>
          </p:cNvPr>
          <p:cNvSpPr>
            <a:spLocks noGrp="1"/>
          </p:cNvSpPr>
          <p:nvPr>
            <p:ph type="title"/>
          </p:nvPr>
        </p:nvSpPr>
        <p:spPr>
          <a:xfrm>
            <a:off x="838200" y="92597"/>
            <a:ext cx="10515600" cy="2200168"/>
          </a:xfrm>
        </p:spPr>
        <p:txBody>
          <a:bodyPr>
            <a:normAutofit fontScale="90000"/>
          </a:bodyPr>
          <a:lstStyle/>
          <a:p>
            <a:pPr algn="ctr"/>
            <a:br>
              <a:rPr lang="en-US" sz="3600" b="1" dirty="0">
                <a:solidFill>
                  <a:schemeClr val="accent1"/>
                </a:solidFill>
              </a:rPr>
            </a:br>
            <a:r>
              <a:rPr lang="en-US" sz="4000" b="1" dirty="0">
                <a:solidFill>
                  <a:schemeClr val="accent1"/>
                </a:solidFill>
              </a:rPr>
              <a:t>Enter your </a:t>
            </a:r>
            <a:r>
              <a:rPr lang="en-US" sz="4000" b="1" dirty="0" err="1">
                <a:solidFill>
                  <a:schemeClr val="accent1"/>
                </a:solidFill>
              </a:rPr>
              <a:t>UCSBnetID</a:t>
            </a:r>
            <a:r>
              <a:rPr lang="en-US" sz="4000" b="1" dirty="0">
                <a:solidFill>
                  <a:schemeClr val="accent1"/>
                </a:solidFill>
              </a:rPr>
              <a:t> and @</a:t>
            </a:r>
            <a:r>
              <a:rPr lang="en-US" sz="4000" b="1" dirty="0" err="1">
                <a:solidFill>
                  <a:schemeClr val="accent1"/>
                </a:solidFill>
              </a:rPr>
              <a:t>ucsb.edu</a:t>
            </a:r>
            <a:r>
              <a:rPr lang="en-US" sz="4000" b="1" dirty="0">
                <a:solidFill>
                  <a:schemeClr val="accent1"/>
                </a:solidFill>
              </a:rPr>
              <a:t> email address to access the DocuSign form. Complete all fields and enter eligible expenses for three candidates</a:t>
            </a:r>
            <a:r>
              <a:rPr lang="en-US" sz="4000" dirty="0"/>
              <a:t>.</a:t>
            </a:r>
            <a:br>
              <a:rPr lang="en-US" sz="4000" dirty="0"/>
            </a:br>
            <a:endParaRPr lang="en-US" sz="4000" dirty="0"/>
          </a:p>
        </p:txBody>
      </p:sp>
      <p:pic>
        <p:nvPicPr>
          <p:cNvPr id="7" name="Content Placeholder 6">
            <a:extLst>
              <a:ext uri="{FF2B5EF4-FFF2-40B4-BE49-F238E27FC236}">
                <a16:creationId xmlns:a16="http://schemas.microsoft.com/office/drawing/2014/main" id="{C42D5AA7-B452-D241-8BD3-E8362EB02AE0}"/>
              </a:ext>
            </a:extLst>
          </p:cNvPr>
          <p:cNvPicPr>
            <a:picLocks noGrp="1" noChangeAspect="1"/>
          </p:cNvPicPr>
          <p:nvPr>
            <p:ph idx="1"/>
          </p:nvPr>
        </p:nvPicPr>
        <p:blipFill>
          <a:blip r:embed="rId2"/>
          <a:stretch>
            <a:fillRect/>
          </a:stretch>
        </p:blipFill>
        <p:spPr>
          <a:xfrm>
            <a:off x="2805445" y="2292765"/>
            <a:ext cx="6203424" cy="4351338"/>
          </a:xfrm>
        </p:spPr>
      </p:pic>
      <p:sp>
        <p:nvSpPr>
          <p:cNvPr id="9" name="Oval 8">
            <a:extLst>
              <a:ext uri="{FF2B5EF4-FFF2-40B4-BE49-F238E27FC236}">
                <a16:creationId xmlns:a16="http://schemas.microsoft.com/office/drawing/2014/main" id="{2373F188-25DC-7740-8007-E9752FE58C43}"/>
              </a:ext>
            </a:extLst>
          </p:cNvPr>
          <p:cNvSpPr/>
          <p:nvPr/>
        </p:nvSpPr>
        <p:spPr>
          <a:xfrm>
            <a:off x="3958541" y="3669175"/>
            <a:ext cx="4352081" cy="509286"/>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Half Frame 9">
            <a:extLst>
              <a:ext uri="{FF2B5EF4-FFF2-40B4-BE49-F238E27FC236}">
                <a16:creationId xmlns:a16="http://schemas.microsoft.com/office/drawing/2014/main" id="{842D1A1E-E049-A146-9C91-C73676EE62FD}"/>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4074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67BC-1E19-9E4A-8C3F-7C8D4CCB9499}"/>
              </a:ext>
            </a:extLst>
          </p:cNvPr>
          <p:cNvSpPr>
            <a:spLocks noGrp="1"/>
          </p:cNvSpPr>
          <p:nvPr>
            <p:ph type="title"/>
          </p:nvPr>
        </p:nvSpPr>
        <p:spPr>
          <a:xfrm>
            <a:off x="838200" y="365125"/>
            <a:ext cx="10750826" cy="1325563"/>
          </a:xfrm>
        </p:spPr>
        <p:txBody>
          <a:bodyPr>
            <a:noAutofit/>
          </a:bodyPr>
          <a:lstStyle/>
          <a:p>
            <a:pPr algn="ctr"/>
            <a:r>
              <a:rPr lang="en-US" sz="3600" b="1" dirty="0">
                <a:solidFill>
                  <a:schemeClr val="accent1"/>
                </a:solidFill>
              </a:rPr>
              <a:t>Add in search advertising costs, and the form will total all expenses. Click on paperclip to upload multiple receipts.</a:t>
            </a:r>
          </a:p>
        </p:txBody>
      </p:sp>
      <p:pic>
        <p:nvPicPr>
          <p:cNvPr id="5" name="Content Placeholder 4">
            <a:extLst>
              <a:ext uri="{FF2B5EF4-FFF2-40B4-BE49-F238E27FC236}">
                <a16:creationId xmlns:a16="http://schemas.microsoft.com/office/drawing/2014/main" id="{938DD806-A278-6F4B-98AB-FEDE3A4B85B4}"/>
              </a:ext>
            </a:extLst>
          </p:cNvPr>
          <p:cNvPicPr>
            <a:picLocks noGrp="1" noChangeAspect="1"/>
          </p:cNvPicPr>
          <p:nvPr>
            <p:ph idx="1"/>
          </p:nvPr>
        </p:nvPicPr>
        <p:blipFill>
          <a:blip r:embed="rId2"/>
          <a:stretch>
            <a:fillRect/>
          </a:stretch>
        </p:blipFill>
        <p:spPr>
          <a:xfrm>
            <a:off x="2865080" y="1870074"/>
            <a:ext cx="6203424" cy="4351338"/>
          </a:xfrm>
        </p:spPr>
      </p:pic>
      <p:sp>
        <p:nvSpPr>
          <p:cNvPr id="6" name="Half Frame 5">
            <a:extLst>
              <a:ext uri="{FF2B5EF4-FFF2-40B4-BE49-F238E27FC236}">
                <a16:creationId xmlns:a16="http://schemas.microsoft.com/office/drawing/2014/main" id="{F3BCAEC2-02FE-D846-9D51-E2D8C66962EE}"/>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3" name="Oval 2">
            <a:extLst>
              <a:ext uri="{FF2B5EF4-FFF2-40B4-BE49-F238E27FC236}">
                <a16:creationId xmlns:a16="http://schemas.microsoft.com/office/drawing/2014/main" id="{98F4A09D-75EC-AE47-81EC-3125AAFF4531}"/>
              </a:ext>
            </a:extLst>
          </p:cNvPr>
          <p:cNvSpPr/>
          <p:nvPr/>
        </p:nvSpPr>
        <p:spPr>
          <a:xfrm>
            <a:off x="5605670" y="4949687"/>
            <a:ext cx="2613991" cy="884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8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E766-9233-DB4D-9A33-0909CEF50C9A}"/>
              </a:ext>
            </a:extLst>
          </p:cNvPr>
          <p:cNvSpPr>
            <a:spLocks noGrp="1"/>
          </p:cNvSpPr>
          <p:nvPr>
            <p:ph type="title"/>
          </p:nvPr>
        </p:nvSpPr>
        <p:spPr/>
        <p:txBody>
          <a:bodyPr>
            <a:normAutofit/>
          </a:bodyPr>
          <a:lstStyle/>
          <a:p>
            <a:pPr algn="ctr"/>
            <a:r>
              <a:rPr lang="en-US" sz="3600" b="1" dirty="0">
                <a:solidFill>
                  <a:schemeClr val="accent1"/>
                </a:solidFill>
              </a:rPr>
              <a:t>Save yourself time by uploading only one receipt per person per expense. For example, airfare…</a:t>
            </a:r>
          </a:p>
        </p:txBody>
      </p:sp>
      <p:pic>
        <p:nvPicPr>
          <p:cNvPr id="9" name="Content Placeholder 8">
            <a:extLst>
              <a:ext uri="{FF2B5EF4-FFF2-40B4-BE49-F238E27FC236}">
                <a16:creationId xmlns:a16="http://schemas.microsoft.com/office/drawing/2014/main" id="{0C86063A-CEBF-244F-A30E-398E19A37C25}"/>
              </a:ext>
            </a:extLst>
          </p:cNvPr>
          <p:cNvPicPr>
            <a:picLocks noGrp="1" noChangeAspect="1"/>
          </p:cNvPicPr>
          <p:nvPr>
            <p:ph idx="1"/>
          </p:nvPr>
        </p:nvPicPr>
        <p:blipFill>
          <a:blip r:embed="rId2"/>
          <a:stretch>
            <a:fillRect/>
          </a:stretch>
        </p:blipFill>
        <p:spPr>
          <a:xfrm>
            <a:off x="3203710" y="1825625"/>
            <a:ext cx="5784579" cy="4351338"/>
          </a:xfrm>
        </p:spPr>
      </p:pic>
      <p:sp>
        <p:nvSpPr>
          <p:cNvPr id="10" name="Half Frame 9">
            <a:extLst>
              <a:ext uri="{FF2B5EF4-FFF2-40B4-BE49-F238E27FC236}">
                <a16:creationId xmlns:a16="http://schemas.microsoft.com/office/drawing/2014/main" id="{3244E62B-693D-8349-BAF5-33B0BA078115}"/>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4522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5" name="Half Frame 4">
            <a:extLst>
              <a:ext uri="{FF2B5EF4-FFF2-40B4-BE49-F238E27FC236}">
                <a16:creationId xmlns:a16="http://schemas.microsoft.com/office/drawing/2014/main" id="{4DB3D29F-FD50-D149-8B8B-749D16A1141E}"/>
              </a:ext>
            </a:extLst>
          </p:cNvPr>
          <p:cNvSpPr/>
          <p:nvPr/>
        </p:nvSpPr>
        <p:spPr>
          <a:xfrm rot="10800000">
            <a:off x="11099954" y="5753462"/>
            <a:ext cx="859882" cy="924561"/>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8" name="Content Placeholder 13">
            <a:extLst>
              <a:ext uri="{FF2B5EF4-FFF2-40B4-BE49-F238E27FC236}">
                <a16:creationId xmlns:a16="http://schemas.microsoft.com/office/drawing/2014/main" id="{A428036A-9D64-468A-A1DA-EDDABFAA4668}"/>
              </a:ext>
            </a:extLst>
          </p:cNvPr>
          <p:cNvSpPr txBox="1">
            <a:spLocks/>
          </p:cNvSpPr>
          <p:nvPr/>
        </p:nvSpPr>
        <p:spPr>
          <a:xfrm>
            <a:off x="1827211" y="1735035"/>
            <a:ext cx="9883344" cy="3962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solidFill>
                  <a:schemeClr val="bg1"/>
                </a:solidFill>
              </a:rPr>
              <a:t>Policies &amp; Procedures</a:t>
            </a:r>
          </a:p>
          <a:p>
            <a:pPr marL="800100" lvl="1" indent="-342900" algn="l">
              <a:buFont typeface="Arial" panose="020B0604020202020204" pitchFamily="34" charset="0"/>
              <a:buChar char="•"/>
            </a:pPr>
            <a:r>
              <a:rPr lang="en-US" sz="2800" dirty="0">
                <a:solidFill>
                  <a:schemeClr val="bg1"/>
                </a:solidFill>
              </a:rPr>
              <a:t>APM 540</a:t>
            </a:r>
          </a:p>
          <a:p>
            <a:pPr marL="800100" lvl="1" indent="-342900" algn="l">
              <a:buFont typeface="Arial" panose="020B0604020202020204" pitchFamily="34" charset="0"/>
              <a:buChar char="•"/>
            </a:pPr>
            <a:r>
              <a:rPr lang="en-US" sz="2800" dirty="0">
                <a:solidFill>
                  <a:schemeClr val="bg1"/>
                </a:solidFill>
              </a:rPr>
              <a:t>BFB-G-28</a:t>
            </a:r>
          </a:p>
          <a:p>
            <a:pPr marL="800100" lvl="1" indent="-342900" algn="l">
              <a:buFont typeface="Arial" panose="020B0604020202020204" pitchFamily="34" charset="0"/>
              <a:buChar char="•"/>
            </a:pPr>
            <a:r>
              <a:rPr lang="en-US" sz="2800" dirty="0">
                <a:solidFill>
                  <a:schemeClr val="bg1"/>
                </a:solidFill>
              </a:rPr>
              <a:t>Red Binder VII-4</a:t>
            </a:r>
          </a:p>
          <a:p>
            <a:pPr marL="457200" indent="-457200" algn="l">
              <a:buFont typeface="Arial" panose="020B0604020202020204" pitchFamily="34" charset="0"/>
              <a:buChar char="•"/>
            </a:pPr>
            <a:endParaRPr lang="en-US" sz="3200" dirty="0">
              <a:solidFill>
                <a:schemeClr val="bg1"/>
              </a:solidFill>
            </a:endParaRPr>
          </a:p>
          <a:p>
            <a:pPr marL="457200" indent="-457200" algn="l">
              <a:buFont typeface="Arial" panose="020B0604020202020204" pitchFamily="34" charset="0"/>
              <a:buChar char="•"/>
            </a:pPr>
            <a:r>
              <a:rPr lang="en-US" sz="3200" dirty="0">
                <a:solidFill>
                  <a:schemeClr val="bg1"/>
                </a:solidFill>
              </a:rPr>
              <a:t>College of Letters &amp; Science </a:t>
            </a:r>
            <a:r>
              <a:rPr lang="en-US" sz="3200">
                <a:solidFill>
                  <a:schemeClr val="bg1"/>
                </a:solidFill>
              </a:rPr>
              <a:t>Recruitment Reimbursement </a:t>
            </a:r>
            <a:endParaRPr lang="en-US" sz="3200" dirty="0">
              <a:solidFill>
                <a:schemeClr val="bg1"/>
              </a:solidFill>
            </a:endParaRPr>
          </a:p>
          <a:p>
            <a:pPr marL="914400" lvl="1" indent="-457200" algn="l">
              <a:buFont typeface="Arial" panose="020B0604020202020204" pitchFamily="34" charset="0"/>
              <a:buChar char="•"/>
            </a:pPr>
            <a:r>
              <a:rPr lang="en-US" sz="2800" dirty="0">
                <a:solidFill>
                  <a:schemeClr val="bg1"/>
                </a:solidFill>
              </a:rPr>
              <a:t>Everything you need to know!</a:t>
            </a:r>
          </a:p>
        </p:txBody>
      </p:sp>
    </p:spTree>
    <p:extLst>
      <p:ext uri="{BB962C8B-B14F-4D97-AF65-F5344CB8AC3E}">
        <p14:creationId xmlns:p14="http://schemas.microsoft.com/office/powerpoint/2010/main" val="2844888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1F0C-99F4-D140-84CE-685434469C76}"/>
              </a:ext>
            </a:extLst>
          </p:cNvPr>
          <p:cNvSpPr>
            <a:spLocks noGrp="1"/>
          </p:cNvSpPr>
          <p:nvPr>
            <p:ph type="title"/>
          </p:nvPr>
        </p:nvSpPr>
        <p:spPr/>
        <p:txBody>
          <a:bodyPr>
            <a:normAutofit/>
          </a:bodyPr>
          <a:lstStyle/>
          <a:p>
            <a:pPr algn="ctr"/>
            <a:r>
              <a:rPr lang="en-US" sz="3600" b="1" dirty="0">
                <a:solidFill>
                  <a:schemeClr val="accent1"/>
                </a:solidFill>
              </a:rPr>
              <a:t>lodging…</a:t>
            </a:r>
          </a:p>
        </p:txBody>
      </p:sp>
      <p:pic>
        <p:nvPicPr>
          <p:cNvPr id="5" name="Content Placeholder 4">
            <a:extLst>
              <a:ext uri="{FF2B5EF4-FFF2-40B4-BE49-F238E27FC236}">
                <a16:creationId xmlns:a16="http://schemas.microsoft.com/office/drawing/2014/main" id="{E4C503FD-07E1-744D-88F8-19827D749C24}"/>
              </a:ext>
            </a:extLst>
          </p:cNvPr>
          <p:cNvPicPr>
            <a:picLocks noGrp="1" noChangeAspect="1"/>
          </p:cNvPicPr>
          <p:nvPr>
            <p:ph idx="1"/>
          </p:nvPr>
        </p:nvPicPr>
        <p:blipFill>
          <a:blip r:embed="rId2"/>
          <a:stretch>
            <a:fillRect/>
          </a:stretch>
        </p:blipFill>
        <p:spPr>
          <a:xfrm>
            <a:off x="3203710" y="1825625"/>
            <a:ext cx="5784579" cy="4351338"/>
          </a:xfrm>
        </p:spPr>
      </p:pic>
      <p:sp>
        <p:nvSpPr>
          <p:cNvPr id="6" name="Half Frame 5">
            <a:extLst>
              <a:ext uri="{FF2B5EF4-FFF2-40B4-BE49-F238E27FC236}">
                <a16:creationId xmlns:a16="http://schemas.microsoft.com/office/drawing/2014/main" id="{FA174A62-26E5-F24D-9B76-F8B5102916EE}"/>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4194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27F3-51C0-3147-BA49-EE793184F8C5}"/>
              </a:ext>
            </a:extLst>
          </p:cNvPr>
          <p:cNvSpPr>
            <a:spLocks noGrp="1"/>
          </p:cNvSpPr>
          <p:nvPr>
            <p:ph type="title"/>
          </p:nvPr>
        </p:nvSpPr>
        <p:spPr/>
        <p:txBody>
          <a:bodyPr>
            <a:normAutofit/>
          </a:bodyPr>
          <a:lstStyle/>
          <a:p>
            <a:pPr algn="ctr"/>
            <a:r>
              <a:rPr lang="en-US" sz="3600" b="1" dirty="0">
                <a:solidFill>
                  <a:schemeClr val="accent1"/>
                </a:solidFill>
              </a:rPr>
              <a:t>food in transit…</a:t>
            </a:r>
          </a:p>
        </p:txBody>
      </p:sp>
      <p:pic>
        <p:nvPicPr>
          <p:cNvPr id="9" name="Content Placeholder 8">
            <a:extLst>
              <a:ext uri="{FF2B5EF4-FFF2-40B4-BE49-F238E27FC236}">
                <a16:creationId xmlns:a16="http://schemas.microsoft.com/office/drawing/2014/main" id="{6BDBCEA2-2CBA-1646-9975-80462DCA196E}"/>
              </a:ext>
            </a:extLst>
          </p:cNvPr>
          <p:cNvPicPr>
            <a:picLocks noGrp="1" noChangeAspect="1"/>
          </p:cNvPicPr>
          <p:nvPr>
            <p:ph idx="1"/>
          </p:nvPr>
        </p:nvPicPr>
        <p:blipFill>
          <a:blip r:embed="rId2"/>
          <a:stretch>
            <a:fillRect/>
          </a:stretch>
        </p:blipFill>
        <p:spPr>
          <a:xfrm>
            <a:off x="2994288" y="1825625"/>
            <a:ext cx="6203424" cy="4351338"/>
          </a:xfrm>
        </p:spPr>
      </p:pic>
      <p:sp>
        <p:nvSpPr>
          <p:cNvPr id="10" name="Half Frame 9">
            <a:extLst>
              <a:ext uri="{FF2B5EF4-FFF2-40B4-BE49-F238E27FC236}">
                <a16:creationId xmlns:a16="http://schemas.microsoft.com/office/drawing/2014/main" id="{25945C43-7FF3-3E4E-A7A6-30715C355C3A}"/>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4435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A423-FCB4-6649-8EE2-C1E575D3B86F}"/>
              </a:ext>
            </a:extLst>
          </p:cNvPr>
          <p:cNvSpPr>
            <a:spLocks noGrp="1"/>
          </p:cNvSpPr>
          <p:nvPr>
            <p:ph type="title"/>
          </p:nvPr>
        </p:nvSpPr>
        <p:spPr/>
        <p:txBody>
          <a:bodyPr>
            <a:normAutofit/>
          </a:bodyPr>
          <a:lstStyle/>
          <a:p>
            <a:pPr algn="ctr"/>
            <a:r>
              <a:rPr lang="en-US" sz="3600" b="1" dirty="0">
                <a:solidFill>
                  <a:schemeClr val="accent1"/>
                </a:solidFill>
              </a:rPr>
              <a:t>ground transportation…</a:t>
            </a:r>
          </a:p>
        </p:txBody>
      </p:sp>
      <p:pic>
        <p:nvPicPr>
          <p:cNvPr id="5" name="Content Placeholder 4">
            <a:extLst>
              <a:ext uri="{FF2B5EF4-FFF2-40B4-BE49-F238E27FC236}">
                <a16:creationId xmlns:a16="http://schemas.microsoft.com/office/drawing/2014/main" id="{CCC0A2A8-9E4E-8E42-B964-1C79DD5C8194}"/>
              </a:ext>
            </a:extLst>
          </p:cNvPr>
          <p:cNvPicPr>
            <a:picLocks noGrp="1" noChangeAspect="1"/>
          </p:cNvPicPr>
          <p:nvPr>
            <p:ph idx="1"/>
          </p:nvPr>
        </p:nvPicPr>
        <p:blipFill>
          <a:blip r:embed="rId2"/>
          <a:stretch>
            <a:fillRect/>
          </a:stretch>
        </p:blipFill>
        <p:spPr>
          <a:xfrm>
            <a:off x="3203710" y="1825625"/>
            <a:ext cx="5784579" cy="4351338"/>
          </a:xfrm>
        </p:spPr>
      </p:pic>
      <p:sp>
        <p:nvSpPr>
          <p:cNvPr id="6" name="Half Frame 5">
            <a:extLst>
              <a:ext uri="{FF2B5EF4-FFF2-40B4-BE49-F238E27FC236}">
                <a16:creationId xmlns:a16="http://schemas.microsoft.com/office/drawing/2014/main" id="{5538EF27-24CF-7749-87FA-C6926F84094D}"/>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6335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7C93-79F2-8448-8756-146738C6B61A}"/>
              </a:ext>
            </a:extLst>
          </p:cNvPr>
          <p:cNvSpPr>
            <a:spLocks noGrp="1"/>
          </p:cNvSpPr>
          <p:nvPr>
            <p:ph type="title"/>
          </p:nvPr>
        </p:nvSpPr>
        <p:spPr/>
        <p:txBody>
          <a:bodyPr>
            <a:normAutofit/>
          </a:bodyPr>
          <a:lstStyle/>
          <a:p>
            <a:pPr algn="ctr"/>
            <a:r>
              <a:rPr lang="en-US" sz="3600" b="1" dirty="0">
                <a:solidFill>
                  <a:schemeClr val="accent1"/>
                </a:solidFill>
              </a:rPr>
              <a:t>and advertising.</a:t>
            </a:r>
          </a:p>
        </p:txBody>
      </p:sp>
      <p:pic>
        <p:nvPicPr>
          <p:cNvPr id="5" name="Content Placeholder 4">
            <a:extLst>
              <a:ext uri="{FF2B5EF4-FFF2-40B4-BE49-F238E27FC236}">
                <a16:creationId xmlns:a16="http://schemas.microsoft.com/office/drawing/2014/main" id="{2E177950-B468-7346-B1B2-7B9490680FEC}"/>
              </a:ext>
            </a:extLst>
          </p:cNvPr>
          <p:cNvPicPr>
            <a:picLocks noGrp="1" noChangeAspect="1"/>
          </p:cNvPicPr>
          <p:nvPr>
            <p:ph idx="1"/>
          </p:nvPr>
        </p:nvPicPr>
        <p:blipFill>
          <a:blip r:embed="rId2"/>
          <a:stretch>
            <a:fillRect/>
          </a:stretch>
        </p:blipFill>
        <p:spPr>
          <a:xfrm>
            <a:off x="3203710" y="1825625"/>
            <a:ext cx="5784579" cy="4351338"/>
          </a:xfrm>
        </p:spPr>
      </p:pic>
      <p:sp>
        <p:nvSpPr>
          <p:cNvPr id="6" name="Half Frame 5">
            <a:extLst>
              <a:ext uri="{FF2B5EF4-FFF2-40B4-BE49-F238E27FC236}">
                <a16:creationId xmlns:a16="http://schemas.microsoft.com/office/drawing/2014/main" id="{2BDC243D-276E-8847-87E8-9DC451E7FAD8}"/>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313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27AE-C946-574C-8252-C2B413C5C2D5}"/>
              </a:ext>
            </a:extLst>
          </p:cNvPr>
          <p:cNvSpPr>
            <a:spLocks noGrp="1"/>
          </p:cNvSpPr>
          <p:nvPr>
            <p:ph type="title"/>
          </p:nvPr>
        </p:nvSpPr>
        <p:spPr>
          <a:xfrm>
            <a:off x="1377386" y="231495"/>
            <a:ext cx="9976413" cy="1459194"/>
          </a:xfrm>
        </p:spPr>
        <p:txBody>
          <a:bodyPr>
            <a:normAutofit fontScale="90000"/>
          </a:bodyPr>
          <a:lstStyle/>
          <a:p>
            <a:br>
              <a:rPr lang="en-US" sz="3200" b="1" dirty="0">
                <a:solidFill>
                  <a:schemeClr val="accent1"/>
                </a:solidFill>
              </a:rPr>
            </a:br>
            <a:r>
              <a:rPr lang="en-US" sz="3200" b="1" dirty="0">
                <a:solidFill>
                  <a:schemeClr val="accent1"/>
                </a:solidFill>
              </a:rPr>
              <a:t>When all receipts are uploaded, click “done,” “finish,” and then </a:t>
            </a:r>
            <a:br>
              <a:rPr lang="en-US" sz="3200" b="1" dirty="0">
                <a:solidFill>
                  <a:schemeClr val="accent1"/>
                </a:solidFill>
              </a:rPr>
            </a:br>
            <a:r>
              <a:rPr lang="en-US" sz="3200" b="1" dirty="0">
                <a:solidFill>
                  <a:schemeClr val="accent1"/>
                </a:solidFill>
              </a:rPr>
              <a:t>either download or print your reimbursement file. Your request has now been submitted to the College, and your reimbursement will be sent via TOF to the account number you’ve indicated.</a:t>
            </a:r>
          </a:p>
        </p:txBody>
      </p:sp>
      <p:pic>
        <p:nvPicPr>
          <p:cNvPr id="5" name="Content Placeholder 4">
            <a:extLst>
              <a:ext uri="{FF2B5EF4-FFF2-40B4-BE49-F238E27FC236}">
                <a16:creationId xmlns:a16="http://schemas.microsoft.com/office/drawing/2014/main" id="{AB14A71B-6DC5-9143-BEB1-D48962027601}"/>
              </a:ext>
            </a:extLst>
          </p:cNvPr>
          <p:cNvPicPr>
            <a:picLocks noGrp="1" noChangeAspect="1"/>
          </p:cNvPicPr>
          <p:nvPr>
            <p:ph idx="1"/>
          </p:nvPr>
        </p:nvPicPr>
        <p:blipFill>
          <a:blip r:embed="rId2"/>
          <a:stretch>
            <a:fillRect/>
          </a:stretch>
        </p:blipFill>
        <p:spPr>
          <a:xfrm>
            <a:off x="2492958" y="2184721"/>
            <a:ext cx="7123301" cy="4514127"/>
          </a:xfrm>
        </p:spPr>
      </p:pic>
      <p:sp>
        <p:nvSpPr>
          <p:cNvPr id="6" name="Half Frame 5">
            <a:extLst>
              <a:ext uri="{FF2B5EF4-FFF2-40B4-BE49-F238E27FC236}">
                <a16:creationId xmlns:a16="http://schemas.microsoft.com/office/drawing/2014/main" id="{2E6ACB5F-99BF-0C41-8A6C-F48F59E183E5}"/>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1973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99E7-DA33-564F-B91F-C6FDFA37FE0A}"/>
              </a:ext>
            </a:extLst>
          </p:cNvPr>
          <p:cNvSpPr>
            <a:spLocks noGrp="1"/>
          </p:cNvSpPr>
          <p:nvPr>
            <p:ph type="title"/>
          </p:nvPr>
        </p:nvSpPr>
        <p:spPr/>
        <p:txBody>
          <a:bodyPr/>
          <a:lstStyle/>
          <a:p>
            <a:pPr algn="ctr"/>
            <a:r>
              <a:rPr lang="en-US" b="1" dirty="0">
                <a:solidFill>
                  <a:schemeClr val="accent1"/>
                </a:solidFill>
              </a:rPr>
              <a:t>Any questions?</a:t>
            </a:r>
          </a:p>
        </p:txBody>
      </p:sp>
      <p:sp>
        <p:nvSpPr>
          <p:cNvPr id="3" name="Content Placeholder 2">
            <a:extLst>
              <a:ext uri="{FF2B5EF4-FFF2-40B4-BE49-F238E27FC236}">
                <a16:creationId xmlns:a16="http://schemas.microsoft.com/office/drawing/2014/main" id="{98808FBA-2556-044E-9CBF-5A2531B9443C}"/>
              </a:ext>
            </a:extLst>
          </p:cNvPr>
          <p:cNvSpPr>
            <a:spLocks noGrp="1"/>
          </p:cNvSpPr>
          <p:nvPr>
            <p:ph idx="1"/>
          </p:nvPr>
        </p:nvSpPr>
        <p:spPr/>
        <p:txBody>
          <a:bodyPr/>
          <a:lstStyle/>
          <a:p>
            <a:endParaRPr lang="en-US" dirty="0"/>
          </a:p>
          <a:p>
            <a:endParaRPr lang="en-US" dirty="0"/>
          </a:p>
          <a:p>
            <a:r>
              <a:rPr lang="en-US" dirty="0"/>
              <a:t>For more information about the reimbursement process, contact the College’s Assistant Dean for Administration, Alex Garcia, at x5289, </a:t>
            </a:r>
            <a:r>
              <a:rPr lang="en-US" dirty="0">
                <a:hlinkClick r:id="rId3"/>
              </a:rPr>
              <a:t>malexgarcia@ucsb.edu</a:t>
            </a:r>
            <a:r>
              <a:rPr lang="en-US"/>
              <a:t> (as of 12/20/19).</a:t>
            </a:r>
            <a:endParaRPr lang="en-US" dirty="0"/>
          </a:p>
          <a:p>
            <a:endParaRPr lang="en-US" dirty="0"/>
          </a:p>
          <a:p>
            <a:endParaRPr lang="en-US" dirty="0"/>
          </a:p>
        </p:txBody>
      </p:sp>
      <p:sp>
        <p:nvSpPr>
          <p:cNvPr id="5" name="Half Frame 4">
            <a:extLst>
              <a:ext uri="{FF2B5EF4-FFF2-40B4-BE49-F238E27FC236}">
                <a16:creationId xmlns:a16="http://schemas.microsoft.com/office/drawing/2014/main" id="{63F9E586-FAE9-6441-B1B3-21E98449CC14}"/>
              </a:ext>
            </a:extLst>
          </p:cNvPr>
          <p:cNvSpPr/>
          <p:nvPr/>
        </p:nvSpPr>
        <p:spPr>
          <a:xfrm>
            <a:off x="219919" y="185739"/>
            <a:ext cx="914400" cy="914400"/>
          </a:xfrm>
          <a:prstGeom prst="halfFram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0633078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8116FC21-C585-4211-9F35-D56BCD0CBCC7}"/>
              </a:ext>
            </a:extLst>
          </p:cNvPr>
          <p:cNvSpPr txBox="1"/>
          <p:nvPr/>
        </p:nvSpPr>
        <p:spPr>
          <a:xfrm>
            <a:off x="1065212" y="472267"/>
            <a:ext cx="4253347" cy="584775"/>
          </a:xfrm>
          <a:prstGeom prst="rect">
            <a:avLst/>
          </a:prstGeom>
          <a:noFill/>
        </p:spPr>
        <p:txBody>
          <a:bodyPr wrap="square" rtlCol="0">
            <a:spAutoFit/>
          </a:bodyPr>
          <a:lstStyle/>
          <a:p>
            <a:r>
              <a:rPr lang="en-US" sz="3200" dirty="0">
                <a:solidFill>
                  <a:schemeClr val="bg1"/>
                </a:solidFill>
              </a:rPr>
              <a:t>Policies &amp; Procedures</a:t>
            </a:r>
          </a:p>
        </p:txBody>
      </p:sp>
      <p:grpSp>
        <p:nvGrpSpPr>
          <p:cNvPr id="8" name="Group 7">
            <a:extLst>
              <a:ext uri="{FF2B5EF4-FFF2-40B4-BE49-F238E27FC236}">
                <a16:creationId xmlns:a16="http://schemas.microsoft.com/office/drawing/2014/main" id="{1F84D782-084B-4501-9C3D-E69691F22BA1}"/>
              </a:ext>
            </a:extLst>
          </p:cNvPr>
          <p:cNvGrpSpPr/>
          <p:nvPr/>
        </p:nvGrpSpPr>
        <p:grpSpPr>
          <a:xfrm>
            <a:off x="1065212" y="1283715"/>
            <a:ext cx="10058400" cy="5037488"/>
            <a:chOff x="1065212" y="1283715"/>
            <a:chExt cx="10058400" cy="5037488"/>
          </a:xfrm>
        </p:grpSpPr>
        <p:sp>
          <p:nvSpPr>
            <p:cNvPr id="9" name="Content Placeholder 5">
              <a:extLst>
                <a:ext uri="{FF2B5EF4-FFF2-40B4-BE49-F238E27FC236}">
                  <a16:creationId xmlns:a16="http://schemas.microsoft.com/office/drawing/2014/main" id="{4D6FA5A6-F52F-4729-8CB8-D4EF03FFA701}"/>
                </a:ext>
              </a:extLst>
            </p:cNvPr>
            <p:cNvSpPr txBox="1">
              <a:spLocks/>
            </p:cNvSpPr>
            <p:nvPr/>
          </p:nvSpPr>
          <p:spPr>
            <a:xfrm>
              <a:off x="1065212" y="1283715"/>
              <a:ext cx="9601200" cy="4957482"/>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120000"/>
                </a:lnSpc>
                <a:buFont typeface="Arial" panose="020B0604020202020204" pitchFamily="34" charset="0"/>
                <a:buChar char="•"/>
              </a:pPr>
              <a:r>
                <a:rPr lang="en-US" sz="2400" dirty="0">
                  <a:solidFill>
                    <a:schemeClr val="bg1"/>
                  </a:solidFill>
                </a:rPr>
                <a:t>APM 540</a:t>
              </a:r>
            </a:p>
            <a:p>
              <a:pPr>
                <a:lnSpc>
                  <a:spcPct val="120000"/>
                </a:lnSpc>
              </a:pPr>
              <a:endParaRPr lang="en-US" sz="2400" dirty="0"/>
            </a:p>
            <a:p>
              <a:pPr>
                <a:lnSpc>
                  <a:spcPct val="120000"/>
                </a:lnSpc>
              </a:pPr>
              <a:endParaRPr lang="en-US" sz="2400" dirty="0"/>
            </a:p>
            <a:p>
              <a:pPr>
                <a:lnSpc>
                  <a:spcPct val="120000"/>
                </a:lnSpc>
              </a:pPr>
              <a:endParaRPr lang="en-US" sz="2400" dirty="0"/>
            </a:p>
            <a:p>
              <a:pPr marL="0" indent="0">
                <a:lnSpc>
                  <a:spcPct val="120000"/>
                </a:lnSpc>
                <a:buNone/>
              </a:pPr>
              <a:endParaRPr lang="en-US" sz="2400" dirty="0"/>
            </a:p>
          </p:txBody>
        </p:sp>
        <p:pic>
          <p:nvPicPr>
            <p:cNvPr id="10" name="Picture 9">
              <a:extLst>
                <a:ext uri="{FF2B5EF4-FFF2-40B4-BE49-F238E27FC236}">
                  <a16:creationId xmlns:a16="http://schemas.microsoft.com/office/drawing/2014/main" id="{EF852666-1264-4A09-B59B-3557C2D0E1A3}"/>
                </a:ext>
              </a:extLst>
            </p:cNvPr>
            <p:cNvPicPr>
              <a:picLocks noChangeAspect="1"/>
            </p:cNvPicPr>
            <p:nvPr/>
          </p:nvPicPr>
          <p:blipFill>
            <a:blip r:embed="rId3"/>
            <a:stretch>
              <a:fillRect/>
            </a:stretch>
          </p:blipFill>
          <p:spPr>
            <a:xfrm>
              <a:off x="4502813" y="1415143"/>
              <a:ext cx="6620799" cy="4906060"/>
            </a:xfrm>
            <a:prstGeom prst="rect">
              <a:avLst/>
            </a:prstGeom>
          </p:spPr>
        </p:pic>
      </p:grpSp>
    </p:spTree>
    <p:extLst>
      <p:ext uri="{BB962C8B-B14F-4D97-AF65-F5344CB8AC3E}">
        <p14:creationId xmlns:p14="http://schemas.microsoft.com/office/powerpoint/2010/main" val="123833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8116FC21-C585-4211-9F35-D56BCD0CBCC7}"/>
              </a:ext>
            </a:extLst>
          </p:cNvPr>
          <p:cNvSpPr txBox="1"/>
          <p:nvPr/>
        </p:nvSpPr>
        <p:spPr>
          <a:xfrm>
            <a:off x="1065212" y="472267"/>
            <a:ext cx="4253347" cy="584775"/>
          </a:xfrm>
          <a:prstGeom prst="rect">
            <a:avLst/>
          </a:prstGeom>
          <a:noFill/>
        </p:spPr>
        <p:txBody>
          <a:bodyPr wrap="square" rtlCol="0">
            <a:spAutoFit/>
          </a:bodyPr>
          <a:lstStyle/>
          <a:p>
            <a:r>
              <a:rPr lang="en-US" sz="3200" dirty="0">
                <a:solidFill>
                  <a:schemeClr val="bg1"/>
                </a:solidFill>
              </a:rPr>
              <a:t>Policies &amp; Procedures</a:t>
            </a:r>
          </a:p>
        </p:txBody>
      </p:sp>
      <p:grpSp>
        <p:nvGrpSpPr>
          <p:cNvPr id="11" name="Group 10">
            <a:extLst>
              <a:ext uri="{FF2B5EF4-FFF2-40B4-BE49-F238E27FC236}">
                <a16:creationId xmlns:a16="http://schemas.microsoft.com/office/drawing/2014/main" id="{713FEB4C-2330-4B76-BF03-7C673028BE58}"/>
              </a:ext>
            </a:extLst>
          </p:cNvPr>
          <p:cNvGrpSpPr/>
          <p:nvPr/>
        </p:nvGrpSpPr>
        <p:grpSpPr>
          <a:xfrm>
            <a:off x="1065212" y="1283715"/>
            <a:ext cx="9895018" cy="4957482"/>
            <a:chOff x="1065212" y="1283715"/>
            <a:chExt cx="9895018" cy="4957482"/>
          </a:xfrm>
        </p:grpSpPr>
        <p:sp>
          <p:nvSpPr>
            <p:cNvPr id="12" name="Content Placeholder 5">
              <a:extLst>
                <a:ext uri="{FF2B5EF4-FFF2-40B4-BE49-F238E27FC236}">
                  <a16:creationId xmlns:a16="http://schemas.microsoft.com/office/drawing/2014/main" id="{9691FED1-3585-461C-9406-8139C7B3C0BA}"/>
                </a:ext>
              </a:extLst>
            </p:cNvPr>
            <p:cNvSpPr txBox="1">
              <a:spLocks/>
            </p:cNvSpPr>
            <p:nvPr/>
          </p:nvSpPr>
          <p:spPr>
            <a:xfrm>
              <a:off x="1065212" y="1283715"/>
              <a:ext cx="9601200" cy="4957482"/>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120000"/>
                </a:lnSpc>
                <a:buFont typeface="Arial" panose="020B0604020202020204" pitchFamily="34" charset="0"/>
                <a:buChar char="•"/>
              </a:pPr>
              <a:r>
                <a:rPr lang="en-US" sz="2400" dirty="0">
                  <a:solidFill>
                    <a:schemeClr val="bg1"/>
                  </a:solidFill>
                </a:rPr>
                <a:t>BFB-G-28</a:t>
              </a:r>
            </a:p>
            <a:p>
              <a:pPr>
                <a:lnSpc>
                  <a:spcPct val="120000"/>
                </a:lnSpc>
              </a:pPr>
              <a:endParaRPr lang="en-US" sz="2400" dirty="0"/>
            </a:p>
            <a:p>
              <a:pPr>
                <a:lnSpc>
                  <a:spcPct val="120000"/>
                </a:lnSpc>
              </a:pPr>
              <a:endParaRPr lang="en-US" sz="2400" dirty="0"/>
            </a:p>
            <a:p>
              <a:pPr>
                <a:lnSpc>
                  <a:spcPct val="120000"/>
                </a:lnSpc>
              </a:pPr>
              <a:endParaRPr lang="en-US" sz="2400" dirty="0"/>
            </a:p>
            <a:p>
              <a:pPr marL="0" indent="0">
                <a:lnSpc>
                  <a:spcPct val="120000"/>
                </a:lnSpc>
                <a:buNone/>
              </a:pPr>
              <a:endParaRPr lang="en-US" sz="2400" dirty="0"/>
            </a:p>
          </p:txBody>
        </p:sp>
        <p:grpSp>
          <p:nvGrpSpPr>
            <p:cNvPr id="13" name="Group 12">
              <a:extLst>
                <a:ext uri="{FF2B5EF4-FFF2-40B4-BE49-F238E27FC236}">
                  <a16:creationId xmlns:a16="http://schemas.microsoft.com/office/drawing/2014/main" id="{BCDD6F72-37CD-4651-BB1E-4787C598D7FC}"/>
                </a:ext>
              </a:extLst>
            </p:cNvPr>
            <p:cNvGrpSpPr/>
            <p:nvPr/>
          </p:nvGrpSpPr>
          <p:grpSpPr>
            <a:xfrm>
              <a:off x="4701432" y="1415143"/>
              <a:ext cx="6258798" cy="4505954"/>
              <a:chOff x="2965012" y="1447799"/>
              <a:chExt cx="6258798" cy="4505954"/>
            </a:xfrm>
          </p:grpSpPr>
          <p:pic>
            <p:nvPicPr>
              <p:cNvPr id="14" name="Picture 13">
                <a:extLst>
                  <a:ext uri="{FF2B5EF4-FFF2-40B4-BE49-F238E27FC236}">
                    <a16:creationId xmlns:a16="http://schemas.microsoft.com/office/drawing/2014/main" id="{CD30FFBA-0F9B-484D-8E78-94F346D29C50}"/>
                  </a:ext>
                </a:extLst>
              </p:cNvPr>
              <p:cNvPicPr>
                <a:picLocks noChangeAspect="1"/>
              </p:cNvPicPr>
              <p:nvPr/>
            </p:nvPicPr>
            <p:blipFill>
              <a:blip r:embed="rId3"/>
              <a:stretch>
                <a:fillRect/>
              </a:stretch>
            </p:blipFill>
            <p:spPr>
              <a:xfrm>
                <a:off x="2965012" y="1447799"/>
                <a:ext cx="6258798" cy="4505954"/>
              </a:xfrm>
              <a:prstGeom prst="rect">
                <a:avLst/>
              </a:prstGeom>
            </p:spPr>
          </p:pic>
          <p:sp>
            <p:nvSpPr>
              <p:cNvPr id="15" name="Oval 14">
                <a:extLst>
                  <a:ext uri="{FF2B5EF4-FFF2-40B4-BE49-F238E27FC236}">
                    <a16:creationId xmlns:a16="http://schemas.microsoft.com/office/drawing/2014/main" id="{3834443D-57CA-4541-BCD8-9F4E729C422F}"/>
                  </a:ext>
                </a:extLst>
              </p:cNvPr>
              <p:cNvSpPr/>
              <p:nvPr/>
            </p:nvSpPr>
            <p:spPr>
              <a:xfrm>
                <a:off x="5103811" y="3700776"/>
                <a:ext cx="4119999" cy="1099823"/>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456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8116FC21-C585-4211-9F35-D56BCD0CBCC7}"/>
              </a:ext>
            </a:extLst>
          </p:cNvPr>
          <p:cNvSpPr txBox="1"/>
          <p:nvPr/>
        </p:nvSpPr>
        <p:spPr>
          <a:xfrm>
            <a:off x="1065212" y="472267"/>
            <a:ext cx="4253347" cy="584775"/>
          </a:xfrm>
          <a:prstGeom prst="rect">
            <a:avLst/>
          </a:prstGeom>
          <a:noFill/>
        </p:spPr>
        <p:txBody>
          <a:bodyPr wrap="square" rtlCol="0">
            <a:spAutoFit/>
          </a:bodyPr>
          <a:lstStyle/>
          <a:p>
            <a:r>
              <a:rPr lang="en-US" sz="3200" dirty="0">
                <a:solidFill>
                  <a:schemeClr val="bg1"/>
                </a:solidFill>
              </a:rPr>
              <a:t>Policies &amp; Procedures</a:t>
            </a:r>
          </a:p>
        </p:txBody>
      </p:sp>
      <p:grpSp>
        <p:nvGrpSpPr>
          <p:cNvPr id="9" name="Group 8">
            <a:extLst>
              <a:ext uri="{FF2B5EF4-FFF2-40B4-BE49-F238E27FC236}">
                <a16:creationId xmlns:a16="http://schemas.microsoft.com/office/drawing/2014/main" id="{08C0D950-EAD9-4231-B5A8-8226BDD93FA0}"/>
              </a:ext>
            </a:extLst>
          </p:cNvPr>
          <p:cNvGrpSpPr/>
          <p:nvPr/>
        </p:nvGrpSpPr>
        <p:grpSpPr>
          <a:xfrm>
            <a:off x="702015" y="1283715"/>
            <a:ext cx="10784793" cy="4074261"/>
            <a:chOff x="702015" y="1283715"/>
            <a:chExt cx="10784793" cy="4074261"/>
          </a:xfrm>
        </p:grpSpPr>
        <p:sp>
          <p:nvSpPr>
            <p:cNvPr id="10" name="Content Placeholder 5">
              <a:extLst>
                <a:ext uri="{FF2B5EF4-FFF2-40B4-BE49-F238E27FC236}">
                  <a16:creationId xmlns:a16="http://schemas.microsoft.com/office/drawing/2014/main" id="{0D3DD641-2DB4-4711-B9B2-7AD36E090E2C}"/>
                </a:ext>
              </a:extLst>
            </p:cNvPr>
            <p:cNvSpPr txBox="1">
              <a:spLocks/>
            </p:cNvSpPr>
            <p:nvPr/>
          </p:nvSpPr>
          <p:spPr>
            <a:xfrm>
              <a:off x="1065212" y="1283715"/>
              <a:ext cx="9601200" cy="697485"/>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120000"/>
                </a:lnSpc>
                <a:buFont typeface="Arial" panose="020B0604020202020204" pitchFamily="34" charset="0"/>
                <a:buChar char="•"/>
              </a:pPr>
              <a:r>
                <a:rPr lang="en-US" sz="2400" dirty="0">
                  <a:solidFill>
                    <a:schemeClr val="bg1"/>
                  </a:solidFill>
                </a:rPr>
                <a:t>Red Binder VII-4-B</a:t>
              </a:r>
            </a:p>
            <a:p>
              <a:pPr>
                <a:lnSpc>
                  <a:spcPct val="120000"/>
                </a:lnSpc>
              </a:pPr>
              <a:endParaRPr lang="en-US" sz="2400" dirty="0"/>
            </a:p>
            <a:p>
              <a:pPr>
                <a:lnSpc>
                  <a:spcPct val="120000"/>
                </a:lnSpc>
              </a:pPr>
              <a:endParaRPr lang="en-US" sz="2400" dirty="0"/>
            </a:p>
            <a:p>
              <a:pPr>
                <a:lnSpc>
                  <a:spcPct val="120000"/>
                </a:lnSpc>
              </a:pPr>
              <a:endParaRPr lang="en-US" sz="2400" dirty="0"/>
            </a:p>
            <a:p>
              <a:pPr marL="0" indent="0">
                <a:lnSpc>
                  <a:spcPct val="120000"/>
                </a:lnSpc>
                <a:buNone/>
              </a:pPr>
              <a:endParaRPr lang="en-US" sz="2400" dirty="0"/>
            </a:p>
          </p:txBody>
        </p:sp>
        <p:pic>
          <p:nvPicPr>
            <p:cNvPr id="16" name="Picture 15">
              <a:extLst>
                <a:ext uri="{FF2B5EF4-FFF2-40B4-BE49-F238E27FC236}">
                  <a16:creationId xmlns:a16="http://schemas.microsoft.com/office/drawing/2014/main" id="{D903094E-AE15-4B4F-BCED-426C1DEFA7F6}"/>
                </a:ext>
              </a:extLst>
            </p:cNvPr>
            <p:cNvPicPr>
              <a:picLocks noChangeAspect="1"/>
            </p:cNvPicPr>
            <p:nvPr/>
          </p:nvPicPr>
          <p:blipFill>
            <a:blip r:embed="rId3"/>
            <a:stretch>
              <a:fillRect/>
            </a:stretch>
          </p:blipFill>
          <p:spPr>
            <a:xfrm>
              <a:off x="702015" y="2362200"/>
              <a:ext cx="10784793" cy="2995776"/>
            </a:xfrm>
            <a:prstGeom prst="rect">
              <a:avLst/>
            </a:prstGeom>
          </p:spPr>
        </p:pic>
      </p:grpSp>
      <p:sp>
        <p:nvSpPr>
          <p:cNvPr id="17" name="Half Frame 16">
            <a:extLst>
              <a:ext uri="{FF2B5EF4-FFF2-40B4-BE49-F238E27FC236}">
                <a16:creationId xmlns:a16="http://schemas.microsoft.com/office/drawing/2014/main" id="{C29D4BD0-91CF-45A0-A52D-81334A28B570}"/>
              </a:ext>
            </a:extLst>
          </p:cNvPr>
          <p:cNvSpPr/>
          <p:nvPr/>
        </p:nvSpPr>
        <p:spPr>
          <a:xfrm rot="10800000">
            <a:off x="11099954" y="5753462"/>
            <a:ext cx="859882" cy="924561"/>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172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8116FC21-C585-4211-9F35-D56BCD0CBCC7}"/>
              </a:ext>
            </a:extLst>
          </p:cNvPr>
          <p:cNvSpPr txBox="1"/>
          <p:nvPr/>
        </p:nvSpPr>
        <p:spPr>
          <a:xfrm>
            <a:off x="1065212" y="472267"/>
            <a:ext cx="4253347" cy="584775"/>
          </a:xfrm>
          <a:prstGeom prst="rect">
            <a:avLst/>
          </a:prstGeom>
          <a:noFill/>
        </p:spPr>
        <p:txBody>
          <a:bodyPr wrap="square" rtlCol="0">
            <a:spAutoFit/>
          </a:bodyPr>
          <a:lstStyle/>
          <a:p>
            <a:r>
              <a:rPr lang="en-US" sz="3200" dirty="0">
                <a:solidFill>
                  <a:schemeClr val="bg1"/>
                </a:solidFill>
              </a:rPr>
              <a:t>Policies &amp; Procedures</a:t>
            </a:r>
          </a:p>
        </p:txBody>
      </p:sp>
      <p:sp>
        <p:nvSpPr>
          <p:cNvPr id="17" name="Half Frame 16">
            <a:extLst>
              <a:ext uri="{FF2B5EF4-FFF2-40B4-BE49-F238E27FC236}">
                <a16:creationId xmlns:a16="http://schemas.microsoft.com/office/drawing/2014/main" id="{C29D4BD0-91CF-45A0-A52D-81334A28B570}"/>
              </a:ext>
            </a:extLst>
          </p:cNvPr>
          <p:cNvSpPr/>
          <p:nvPr/>
        </p:nvSpPr>
        <p:spPr>
          <a:xfrm rot="10800000">
            <a:off x="11099954" y="5753462"/>
            <a:ext cx="859882" cy="924561"/>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grpSp>
        <p:nvGrpSpPr>
          <p:cNvPr id="8" name="Group 7">
            <a:extLst>
              <a:ext uri="{FF2B5EF4-FFF2-40B4-BE49-F238E27FC236}">
                <a16:creationId xmlns:a16="http://schemas.microsoft.com/office/drawing/2014/main" id="{6764FAE8-5B18-483F-A340-8ABC674FB47F}"/>
              </a:ext>
            </a:extLst>
          </p:cNvPr>
          <p:cNvGrpSpPr/>
          <p:nvPr/>
        </p:nvGrpSpPr>
        <p:grpSpPr>
          <a:xfrm>
            <a:off x="608012" y="1283715"/>
            <a:ext cx="10820400" cy="4839388"/>
            <a:chOff x="608012" y="1283715"/>
            <a:chExt cx="10820400" cy="4839388"/>
          </a:xfrm>
        </p:grpSpPr>
        <p:sp>
          <p:nvSpPr>
            <p:cNvPr id="11" name="Content Placeholder 5">
              <a:extLst>
                <a:ext uri="{FF2B5EF4-FFF2-40B4-BE49-F238E27FC236}">
                  <a16:creationId xmlns:a16="http://schemas.microsoft.com/office/drawing/2014/main" id="{2B546329-2A10-4A2D-839E-D38393449046}"/>
                </a:ext>
              </a:extLst>
            </p:cNvPr>
            <p:cNvSpPr txBox="1">
              <a:spLocks/>
            </p:cNvSpPr>
            <p:nvPr/>
          </p:nvSpPr>
          <p:spPr>
            <a:xfrm>
              <a:off x="1065212" y="1283715"/>
              <a:ext cx="9601200" cy="697485"/>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120000"/>
                </a:lnSpc>
                <a:buFont typeface="Arial" panose="020B0604020202020204" pitchFamily="34" charset="0"/>
                <a:buChar char="•"/>
              </a:pPr>
              <a:r>
                <a:rPr lang="en-US" sz="2400" dirty="0">
                  <a:solidFill>
                    <a:schemeClr val="bg1"/>
                  </a:solidFill>
                </a:rPr>
                <a:t>Red Binder VII-4-B </a:t>
              </a:r>
              <a:r>
                <a:rPr lang="en-US" sz="1600" i="1" dirty="0">
                  <a:solidFill>
                    <a:schemeClr val="bg1"/>
                  </a:solidFill>
                </a:rPr>
                <a:t>(cont’d)</a:t>
              </a:r>
            </a:p>
            <a:p>
              <a:pPr>
                <a:lnSpc>
                  <a:spcPct val="120000"/>
                </a:lnSpc>
              </a:pPr>
              <a:endParaRPr lang="en-US" sz="2400" dirty="0"/>
            </a:p>
            <a:p>
              <a:pPr>
                <a:lnSpc>
                  <a:spcPct val="120000"/>
                </a:lnSpc>
              </a:pPr>
              <a:endParaRPr lang="en-US" sz="2400" dirty="0"/>
            </a:p>
            <a:p>
              <a:pPr>
                <a:lnSpc>
                  <a:spcPct val="120000"/>
                </a:lnSpc>
              </a:pPr>
              <a:endParaRPr lang="en-US" sz="2400" dirty="0"/>
            </a:p>
            <a:p>
              <a:pPr marL="0" indent="0">
                <a:lnSpc>
                  <a:spcPct val="120000"/>
                </a:lnSpc>
                <a:buNone/>
              </a:pPr>
              <a:endParaRPr lang="en-US" sz="2400" dirty="0"/>
            </a:p>
          </p:txBody>
        </p:sp>
        <p:pic>
          <p:nvPicPr>
            <p:cNvPr id="12" name="Picture 11">
              <a:extLst>
                <a:ext uri="{FF2B5EF4-FFF2-40B4-BE49-F238E27FC236}">
                  <a16:creationId xmlns:a16="http://schemas.microsoft.com/office/drawing/2014/main" id="{DF873FDE-C3F0-4F45-B333-97AA4881093C}"/>
                </a:ext>
              </a:extLst>
            </p:cNvPr>
            <p:cNvPicPr>
              <a:picLocks noChangeAspect="1"/>
            </p:cNvPicPr>
            <p:nvPr/>
          </p:nvPicPr>
          <p:blipFill>
            <a:blip r:embed="rId3"/>
            <a:stretch>
              <a:fillRect/>
            </a:stretch>
          </p:blipFill>
          <p:spPr>
            <a:xfrm>
              <a:off x="608012" y="2126397"/>
              <a:ext cx="10820400" cy="1419871"/>
            </a:xfrm>
            <a:prstGeom prst="rect">
              <a:avLst/>
            </a:prstGeom>
          </p:spPr>
        </p:pic>
        <p:sp>
          <p:nvSpPr>
            <p:cNvPr id="13" name="Content Placeholder 5">
              <a:extLst>
                <a:ext uri="{FF2B5EF4-FFF2-40B4-BE49-F238E27FC236}">
                  <a16:creationId xmlns:a16="http://schemas.microsoft.com/office/drawing/2014/main" id="{540DCDBF-A283-4164-9B42-4F27864D5625}"/>
                </a:ext>
              </a:extLst>
            </p:cNvPr>
            <p:cNvSpPr txBox="1">
              <a:spLocks/>
            </p:cNvSpPr>
            <p:nvPr/>
          </p:nvSpPr>
          <p:spPr>
            <a:xfrm>
              <a:off x="1293812" y="4099568"/>
              <a:ext cx="9601200" cy="2023535"/>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3">
                <a:lnSpc>
                  <a:spcPct val="120000"/>
                </a:lnSpc>
                <a:buFont typeface="Arial" panose="020B0604020202020204" pitchFamily="34" charset="0"/>
                <a:buChar char="•"/>
              </a:pPr>
              <a:r>
                <a:rPr lang="en-US" sz="1801" dirty="0">
                  <a:solidFill>
                    <a:schemeClr val="bg1"/>
                  </a:solidFill>
                </a:rPr>
                <a:t>Approved Shortlisted candidates are to be invited</a:t>
              </a:r>
            </a:p>
            <a:p>
              <a:pPr lvl="3">
                <a:lnSpc>
                  <a:spcPct val="120000"/>
                </a:lnSpc>
                <a:buFont typeface="Arial" panose="020B0604020202020204" pitchFamily="34" charset="0"/>
                <a:buChar char="•"/>
              </a:pPr>
              <a:r>
                <a:rPr lang="en-US" sz="1801" dirty="0">
                  <a:solidFill>
                    <a:schemeClr val="bg1"/>
                  </a:solidFill>
                </a:rPr>
                <a:t>Uniform equitable treatment for all candidates</a:t>
              </a:r>
            </a:p>
            <a:p>
              <a:pPr lvl="3">
                <a:lnSpc>
                  <a:spcPct val="120000"/>
                </a:lnSpc>
                <a:buFont typeface="Arial" panose="020B0604020202020204" pitchFamily="34" charset="0"/>
                <a:buChar char="•"/>
              </a:pPr>
              <a:r>
                <a:rPr lang="en-US" sz="1801" dirty="0">
                  <a:solidFill>
                    <a:schemeClr val="bg1"/>
                  </a:solidFill>
                </a:rPr>
                <a:t>Follow University travel policies and IRS regulations</a:t>
              </a:r>
            </a:p>
            <a:p>
              <a:pPr lvl="3">
                <a:lnSpc>
                  <a:spcPct val="120000"/>
                </a:lnSpc>
                <a:buFont typeface="Arial" panose="020B0604020202020204" pitchFamily="34" charset="0"/>
                <a:buChar char="•"/>
              </a:pPr>
              <a:r>
                <a:rPr lang="en-US" sz="1801" dirty="0">
                  <a:solidFill>
                    <a:schemeClr val="bg1"/>
                  </a:solidFill>
                </a:rPr>
                <a:t>House-hunting allowable by exception, if funding is available</a:t>
              </a:r>
            </a:p>
            <a:p>
              <a:pPr>
                <a:lnSpc>
                  <a:spcPct val="120000"/>
                </a:lnSpc>
              </a:pPr>
              <a:endParaRPr lang="en-US" sz="2400" dirty="0"/>
            </a:p>
            <a:p>
              <a:pPr>
                <a:lnSpc>
                  <a:spcPct val="120000"/>
                </a:lnSpc>
              </a:pPr>
              <a:endParaRPr lang="en-US" sz="2400" dirty="0"/>
            </a:p>
            <a:p>
              <a:pPr>
                <a:lnSpc>
                  <a:spcPct val="120000"/>
                </a:lnSpc>
              </a:pPr>
              <a:endParaRPr lang="en-US" sz="2400" dirty="0"/>
            </a:p>
            <a:p>
              <a:pPr marL="0" indent="0">
                <a:lnSpc>
                  <a:spcPct val="120000"/>
                </a:lnSpc>
                <a:buNone/>
              </a:pPr>
              <a:endParaRPr lang="en-US" sz="2400" dirty="0"/>
            </a:p>
          </p:txBody>
        </p:sp>
      </p:grpSp>
    </p:spTree>
    <p:extLst>
      <p:ext uri="{BB962C8B-B14F-4D97-AF65-F5344CB8AC3E}">
        <p14:creationId xmlns:p14="http://schemas.microsoft.com/office/powerpoint/2010/main" val="105697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Half Frame 3">
            <a:extLst>
              <a:ext uri="{FF2B5EF4-FFF2-40B4-BE49-F238E27FC236}">
                <a16:creationId xmlns:a16="http://schemas.microsoft.com/office/drawing/2014/main" id="{7B6DB7B6-8F8E-0747-B523-46FECAF8C532}"/>
              </a:ext>
            </a:extLst>
          </p:cNvPr>
          <p:cNvSpPr/>
          <p:nvPr/>
        </p:nvSpPr>
        <p:spPr>
          <a:xfrm>
            <a:off x="219919" y="185739"/>
            <a:ext cx="914400" cy="914400"/>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8116FC21-C585-4211-9F35-D56BCD0CBCC7}"/>
              </a:ext>
            </a:extLst>
          </p:cNvPr>
          <p:cNvSpPr txBox="1"/>
          <p:nvPr/>
        </p:nvSpPr>
        <p:spPr>
          <a:xfrm>
            <a:off x="1065212" y="472267"/>
            <a:ext cx="4253347" cy="584775"/>
          </a:xfrm>
          <a:prstGeom prst="rect">
            <a:avLst/>
          </a:prstGeom>
          <a:noFill/>
        </p:spPr>
        <p:txBody>
          <a:bodyPr wrap="square" rtlCol="0">
            <a:spAutoFit/>
          </a:bodyPr>
          <a:lstStyle/>
          <a:p>
            <a:r>
              <a:rPr lang="en-US" sz="3200" dirty="0">
                <a:solidFill>
                  <a:schemeClr val="bg1"/>
                </a:solidFill>
              </a:rPr>
              <a:t>Questions? AP Contacts</a:t>
            </a:r>
          </a:p>
        </p:txBody>
      </p:sp>
      <p:sp>
        <p:nvSpPr>
          <p:cNvPr id="17" name="Half Frame 16">
            <a:extLst>
              <a:ext uri="{FF2B5EF4-FFF2-40B4-BE49-F238E27FC236}">
                <a16:creationId xmlns:a16="http://schemas.microsoft.com/office/drawing/2014/main" id="{C29D4BD0-91CF-45A0-A52D-81334A28B570}"/>
              </a:ext>
            </a:extLst>
          </p:cNvPr>
          <p:cNvSpPr/>
          <p:nvPr/>
        </p:nvSpPr>
        <p:spPr>
          <a:xfrm rot="10800000">
            <a:off x="11099954" y="5753462"/>
            <a:ext cx="859882" cy="924561"/>
          </a:xfrm>
          <a:prstGeom prst="halfFram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9" name="Content Placeholder 13">
            <a:extLst>
              <a:ext uri="{FF2B5EF4-FFF2-40B4-BE49-F238E27FC236}">
                <a16:creationId xmlns:a16="http://schemas.microsoft.com/office/drawing/2014/main" id="{A2B3FD4E-2587-426D-921D-7A78AC41E805}"/>
              </a:ext>
            </a:extLst>
          </p:cNvPr>
          <p:cNvSpPr txBox="1">
            <a:spLocks/>
          </p:cNvSpPr>
          <p:nvPr/>
        </p:nvSpPr>
        <p:spPr>
          <a:xfrm>
            <a:off x="952500" y="1558637"/>
            <a:ext cx="10287000" cy="43434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200" b="1" dirty="0" err="1">
                <a:solidFill>
                  <a:schemeClr val="bg1"/>
                </a:solidFill>
              </a:rPr>
              <a:t>Helly</a:t>
            </a:r>
            <a:r>
              <a:rPr lang="en-US" sz="2200" b="1" dirty="0">
                <a:solidFill>
                  <a:schemeClr val="bg1"/>
                </a:solidFill>
              </a:rPr>
              <a:t> </a:t>
            </a:r>
            <a:r>
              <a:rPr lang="en-US" sz="2200" b="1" dirty="0" err="1">
                <a:solidFill>
                  <a:schemeClr val="bg1"/>
                </a:solidFill>
              </a:rPr>
              <a:t>Kwee</a:t>
            </a:r>
            <a:r>
              <a:rPr lang="en-US" sz="2200" b="1" dirty="0">
                <a:solidFill>
                  <a:schemeClr val="bg1"/>
                </a:solidFill>
              </a:rPr>
              <a:t> </a:t>
            </a:r>
            <a:r>
              <a:rPr lang="en-US" dirty="0">
                <a:solidFill>
                  <a:schemeClr val="bg1"/>
                </a:solidFill>
              </a:rPr>
              <a:t>– Sr. Analyst, Math, Life, &amp; Physical  Sciences; Engineering; ORUs; Bren </a:t>
            </a:r>
          </a:p>
          <a:p>
            <a:pPr marL="279082" lvl="1" algn="l">
              <a:spcBef>
                <a:spcPts val="1200"/>
              </a:spcBef>
            </a:pPr>
            <a:r>
              <a:rPr lang="en-US" dirty="0">
                <a:solidFill>
                  <a:schemeClr val="bg1"/>
                </a:solidFill>
              </a:rPr>
              <a:t>				x5428 	helly.kwee@ucsb.edu</a:t>
            </a:r>
          </a:p>
          <a:p>
            <a:pPr marL="621982" lvl="1" indent="-342900" algn="l">
              <a:buFont typeface="Arial" panose="020B0604020202020204" pitchFamily="34" charset="0"/>
              <a:buChar char="•"/>
            </a:pPr>
            <a:endParaRPr lang="en-US" dirty="0">
              <a:solidFill>
                <a:schemeClr val="bg1"/>
              </a:solidFill>
            </a:endParaRPr>
          </a:p>
          <a:p>
            <a:pPr marL="342900" indent="-342900" algn="l">
              <a:spcBef>
                <a:spcPts val="1200"/>
              </a:spcBef>
              <a:buFont typeface="Arial" panose="020B0604020202020204" pitchFamily="34" charset="0"/>
              <a:buChar char="•"/>
            </a:pPr>
            <a:r>
              <a:rPr lang="en-US" sz="2200" b="1" dirty="0">
                <a:solidFill>
                  <a:schemeClr val="bg1"/>
                </a:solidFill>
              </a:rPr>
              <a:t>Lia Cabello </a:t>
            </a:r>
            <a:r>
              <a:rPr lang="en-US" dirty="0">
                <a:solidFill>
                  <a:schemeClr val="bg1"/>
                </a:solidFill>
              </a:rPr>
              <a:t>– Sr. Analyst, Social Sciences; Academic Programs; Creative Studies; Educ; HFA</a:t>
            </a:r>
          </a:p>
          <a:p>
            <a:pPr marL="279082" lvl="1" algn="l">
              <a:spcBef>
                <a:spcPts val="1200"/>
              </a:spcBef>
            </a:pPr>
            <a:r>
              <a:rPr lang="en-US" dirty="0">
                <a:solidFill>
                  <a:schemeClr val="bg1"/>
                </a:solidFill>
              </a:rPr>
              <a:t>				x5979 	lia.cabello@ucsb.edu</a:t>
            </a:r>
          </a:p>
          <a:p>
            <a:pPr marL="621982" lvl="1" indent="-342900" algn="l">
              <a:spcBef>
                <a:spcPts val="1200"/>
              </a:spcBef>
              <a:buFont typeface="Arial" panose="020B0604020202020204" pitchFamily="34" charset="0"/>
              <a:buChar char="•"/>
            </a:pPr>
            <a:endParaRPr lang="en-US" dirty="0">
              <a:solidFill>
                <a:schemeClr val="bg1"/>
              </a:solidFill>
            </a:endParaRPr>
          </a:p>
          <a:p>
            <a:pPr marL="342900" indent="-342900" algn="l">
              <a:spcBef>
                <a:spcPts val="1200"/>
              </a:spcBef>
              <a:buFont typeface="Arial" panose="020B0604020202020204" pitchFamily="34" charset="0"/>
              <a:buChar char="•"/>
            </a:pPr>
            <a:r>
              <a:rPr lang="en-US" sz="2200" b="1" dirty="0">
                <a:solidFill>
                  <a:schemeClr val="bg1"/>
                </a:solidFill>
              </a:rPr>
              <a:t>June Betancourt </a:t>
            </a:r>
            <a:r>
              <a:rPr lang="en-US" dirty="0">
                <a:solidFill>
                  <a:schemeClr val="bg1"/>
                </a:solidFill>
              </a:rPr>
              <a:t>– Assoc. Director, Academic Recruitment, AP Training, general AP policy</a:t>
            </a:r>
          </a:p>
          <a:p>
            <a:pPr marL="279082" lvl="1" algn="l">
              <a:spcBef>
                <a:spcPts val="1200"/>
              </a:spcBef>
            </a:pPr>
            <a:r>
              <a:rPr lang="en-US" dirty="0">
                <a:solidFill>
                  <a:schemeClr val="bg1"/>
                </a:solidFill>
              </a:rPr>
              <a:t>				x5728 	june.betancourt@ucsb.edu</a:t>
            </a:r>
          </a:p>
          <a:p>
            <a:pPr marL="279082" lvl="1">
              <a:spcBef>
                <a:spcPts val="1200"/>
              </a:spcBef>
            </a:pPr>
            <a:endParaRPr lang="en-US" dirty="0"/>
          </a:p>
          <a:p>
            <a:endParaRPr lang="en-US" dirty="0"/>
          </a:p>
        </p:txBody>
      </p:sp>
    </p:spTree>
    <p:extLst>
      <p:ext uri="{BB962C8B-B14F-4D97-AF65-F5344CB8AC3E}">
        <p14:creationId xmlns:p14="http://schemas.microsoft.com/office/powerpoint/2010/main" val="405419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686639"/>
            <a:ext cx="12192000" cy="4180788"/>
            <a:chOff x="-6940" y="4362208"/>
            <a:chExt cx="9159993" cy="2467806"/>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1194"/>
            <a:stretch/>
          </p:blipFill>
          <p:spPr>
            <a:xfrm>
              <a:off x="983444" y="5604994"/>
              <a:ext cx="3000279" cy="12250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4052" y="5604994"/>
              <a:ext cx="1862012" cy="120854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4943"/>
            <a:stretch/>
          </p:blipFill>
          <p:spPr>
            <a:xfrm>
              <a:off x="-6940" y="4371262"/>
              <a:ext cx="1653709" cy="10113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4" y="5275534"/>
              <a:ext cx="1638851" cy="155448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0933" y="4362208"/>
              <a:ext cx="1748280" cy="155448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3807" y="4371261"/>
              <a:ext cx="2655043" cy="155448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7011" y="5275534"/>
              <a:ext cx="2471341" cy="155448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6853" y="4371261"/>
              <a:ext cx="3886200" cy="155448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22724" y="4371262"/>
              <a:ext cx="2071875" cy="155448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06555" y="5660945"/>
              <a:ext cx="1546498" cy="1169069"/>
            </a:xfrm>
            <a:prstGeom prst="rect">
              <a:avLst/>
            </a:prstGeom>
          </p:spPr>
        </p:pic>
      </p:grpSp>
      <p:sp>
        <p:nvSpPr>
          <p:cNvPr id="19" name="Content Placeholder 3"/>
          <p:cNvSpPr>
            <a:spLocks noGrp="1"/>
          </p:cNvSpPr>
          <p:nvPr>
            <p:ph sz="quarter" idx="13"/>
          </p:nvPr>
        </p:nvSpPr>
        <p:spPr>
          <a:xfrm>
            <a:off x="0" y="1330561"/>
            <a:ext cx="12192000" cy="998350"/>
          </a:xfrm>
        </p:spPr>
        <p:txBody>
          <a:bodyPr anchor="ctr" anchorCtr="0"/>
          <a:lstStyle/>
          <a:p>
            <a:pPr lvl="0" algn="ctr"/>
            <a:r>
              <a:rPr lang="en-US" sz="7500" b="1" dirty="0">
                <a:solidFill>
                  <a:srgbClr val="00B0F0"/>
                </a:solidFill>
                <a:latin typeface="Lucida Sans Unicode" panose="020B0602030504020204" pitchFamily="34" charset="0"/>
                <a:cs typeface="Lucida Sans Unicode" panose="020B0602030504020204" pitchFamily="34" charset="0"/>
              </a:rPr>
              <a:t>Why </a:t>
            </a:r>
            <a:r>
              <a:rPr lang="en-US" sz="7500" b="1" dirty="0" err="1">
                <a:solidFill>
                  <a:srgbClr val="00B0F0"/>
                </a:solidFill>
                <a:latin typeface="Lucida Sans Unicode" panose="020B0602030504020204" pitchFamily="34" charset="0"/>
                <a:cs typeface="Lucida Sans Unicode" panose="020B0602030504020204" pitchFamily="34" charset="0"/>
              </a:rPr>
              <a:t>ConnexUC</a:t>
            </a:r>
            <a:r>
              <a:rPr lang="en-US" sz="7500" b="1" dirty="0">
                <a:solidFill>
                  <a:srgbClr val="00B0F0"/>
                </a:solidFill>
                <a:latin typeface="Lucida Sans Unicode" panose="020B0602030504020204" pitchFamily="34" charset="0"/>
                <a:cs typeface="Lucida Sans Unicode" panose="020B0602030504020204" pitchFamily="34" charset="0"/>
              </a:rPr>
              <a:t>?</a:t>
            </a:r>
            <a:endParaRPr lang="en-US" sz="7500" b="1" dirty="0">
              <a:latin typeface="Lucida Sans Unicode" panose="020B0602030504020204" pitchFamily="34" charset="0"/>
              <a:cs typeface="Lucida Sans Unicode" panose="020B0602030504020204" pitchFamily="34" charset="0"/>
            </a:endParaRP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918" y="140355"/>
            <a:ext cx="1261618" cy="1190206"/>
          </a:xfrm>
          <a:prstGeom prst="rect">
            <a:avLst/>
          </a:prstGeom>
        </p:spPr>
      </p:pic>
    </p:spTree>
    <p:extLst>
      <p:ext uri="{BB962C8B-B14F-4D97-AF65-F5344CB8AC3E}">
        <p14:creationId xmlns:p14="http://schemas.microsoft.com/office/powerpoint/2010/main" val="231370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AC3-0E75-AD46-AE71-AE18BB921AE3}" type="slidenum">
              <a:rPr kumimoji="0" lang="en-US" sz="900" b="0" i="0" u="none" strike="noStrike" kern="1200" cap="none" spc="0" normalizeH="0" baseline="0" noProof="0" smtClean="0">
                <a:ln>
                  <a:noFill/>
                </a:ln>
                <a:solidFill>
                  <a:srgbClr val="FFFFFF">
                    <a:lumMod val="50000"/>
                  </a:srgbClr>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FFFFFF">
                  <a:lumMod val="50000"/>
                </a:srgbClr>
              </a:solidFill>
              <a:effectLst/>
              <a:uLnTx/>
              <a:uFillTx/>
              <a:latin typeface="Arial"/>
              <a:ea typeface="+mn-ea"/>
              <a:cs typeface="Arial"/>
            </a:endParaRPr>
          </a:p>
        </p:txBody>
      </p:sp>
      <p:sp>
        <p:nvSpPr>
          <p:cNvPr id="7" name="Content Placeholder 2"/>
          <p:cNvSpPr>
            <a:spLocks noGrp="1"/>
          </p:cNvSpPr>
          <p:nvPr>
            <p:ph sz="quarter" idx="13"/>
          </p:nvPr>
        </p:nvSpPr>
        <p:spPr>
          <a:xfrm>
            <a:off x="1168924" y="6283962"/>
            <a:ext cx="10190375" cy="504754"/>
          </a:xfrm>
        </p:spPr>
        <p:txBody>
          <a:bodyPr anchor="ctr" anchorCtr="0"/>
          <a:lstStyle/>
          <a:p>
            <a:pPr lvl="0" algn="ctr"/>
            <a:r>
              <a:rPr lang="en-US" dirty="0">
                <a:solidFill>
                  <a:srgbClr val="00B0F0"/>
                </a:solidFill>
                <a:latin typeface="Lucida Sans Unicode" panose="020B0602030504020204" pitchFamily="34" charset="0"/>
                <a:cs typeface="Lucida Sans Unicode" panose="020B0602030504020204" pitchFamily="34" charset="0"/>
              </a:rPr>
              <a:t>Benefits of Booking within UC Contract</a:t>
            </a:r>
          </a:p>
        </p:txBody>
      </p:sp>
      <p:grpSp>
        <p:nvGrpSpPr>
          <p:cNvPr id="3" name="Group 2"/>
          <p:cNvGrpSpPr/>
          <p:nvPr/>
        </p:nvGrpSpPr>
        <p:grpSpPr>
          <a:xfrm>
            <a:off x="75414" y="420895"/>
            <a:ext cx="11977959" cy="5593406"/>
            <a:chOff x="75414" y="420895"/>
            <a:chExt cx="11977959" cy="5593406"/>
          </a:xfrm>
        </p:grpSpPr>
        <p:pic>
          <p:nvPicPr>
            <p:cNvPr id="5" name="Picture 4"/>
            <p:cNvPicPr>
              <a:picLocks noChangeAspect="1"/>
            </p:cNvPicPr>
            <p:nvPr/>
          </p:nvPicPr>
          <p:blipFill>
            <a:blip r:embed="rId3"/>
            <a:stretch>
              <a:fillRect/>
            </a:stretch>
          </p:blipFill>
          <p:spPr>
            <a:xfrm>
              <a:off x="75414" y="420895"/>
              <a:ext cx="11977959" cy="5593406"/>
            </a:xfrm>
            <a:prstGeom prst="rect">
              <a:avLst/>
            </a:prstGeom>
          </p:spPr>
        </p:pic>
        <p:sp>
          <p:nvSpPr>
            <p:cNvPr id="2" name="Rounded Rectangle 1"/>
            <p:cNvSpPr/>
            <p:nvPr/>
          </p:nvSpPr>
          <p:spPr>
            <a:xfrm>
              <a:off x="716437" y="546755"/>
              <a:ext cx="1743959" cy="1055802"/>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ounded Rectangle 18"/>
            <p:cNvSpPr/>
            <p:nvPr/>
          </p:nvSpPr>
          <p:spPr>
            <a:xfrm>
              <a:off x="707009" y="1770310"/>
              <a:ext cx="1743959" cy="1055802"/>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ounded Rectangle 19"/>
            <p:cNvSpPr/>
            <p:nvPr/>
          </p:nvSpPr>
          <p:spPr>
            <a:xfrm>
              <a:off x="2556234" y="539148"/>
              <a:ext cx="1912071" cy="1055802"/>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ounded Rectangle 20"/>
            <p:cNvSpPr/>
            <p:nvPr/>
          </p:nvSpPr>
          <p:spPr>
            <a:xfrm>
              <a:off x="4564143" y="558001"/>
              <a:ext cx="4127370" cy="1138823"/>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ounded Rectangle 21"/>
            <p:cNvSpPr/>
            <p:nvPr/>
          </p:nvSpPr>
          <p:spPr>
            <a:xfrm>
              <a:off x="2820184" y="2161795"/>
              <a:ext cx="1836657" cy="1156439"/>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ounded Rectangle 22"/>
            <p:cNvSpPr/>
            <p:nvPr/>
          </p:nvSpPr>
          <p:spPr>
            <a:xfrm>
              <a:off x="4923932" y="1770310"/>
              <a:ext cx="1836657" cy="1661047"/>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ounded Rectangle 23"/>
            <p:cNvSpPr/>
            <p:nvPr/>
          </p:nvSpPr>
          <p:spPr>
            <a:xfrm>
              <a:off x="9459431" y="420895"/>
              <a:ext cx="2372602" cy="1349415"/>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ounded Rectangle 24"/>
            <p:cNvSpPr/>
            <p:nvPr/>
          </p:nvSpPr>
          <p:spPr>
            <a:xfrm>
              <a:off x="10039546" y="2234153"/>
              <a:ext cx="1792488" cy="1197204"/>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ounded Rectangle 25"/>
            <p:cNvSpPr/>
            <p:nvPr/>
          </p:nvSpPr>
          <p:spPr>
            <a:xfrm>
              <a:off x="8059916" y="2356701"/>
              <a:ext cx="1730009" cy="867266"/>
            </a:xfrm>
            <a:prstGeom prst="roundRect">
              <a:avLst/>
            </a:prstGeom>
            <a:solidFill>
              <a:schemeClr val="bg1"/>
            </a:solidFill>
            <a:ln>
              <a:noFill/>
            </a:ln>
            <a:effectLst>
              <a:outerShdw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9" name="TextBox 28"/>
          <p:cNvSpPr txBox="1"/>
          <p:nvPr/>
        </p:nvSpPr>
        <p:spPr>
          <a:xfrm>
            <a:off x="4864692" y="274437"/>
            <a:ext cx="2000342" cy="1384995"/>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Priority Boarding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Higher boarding priority ensures that UC travelers get on their flight sooner. (AA, </a:t>
            </a:r>
            <a:r>
              <a:rPr kumimoji="0" lang="en-US" sz="1400" b="0" i="0" u="none" strike="noStrike" kern="1200" cap="none" spc="0" normalizeH="0" baseline="0" noProof="0" dirty="0" err="1">
                <a:ln>
                  <a:noFill/>
                </a:ln>
                <a:solidFill>
                  <a:srgbClr val="535353"/>
                </a:solidFill>
                <a:effectLst/>
                <a:uLnTx/>
                <a:uFillTx/>
                <a:latin typeface="Lucida Sans Unicode" panose="020B0602030504020204" pitchFamily="34" charset="0"/>
                <a:ea typeface="+mn-ea"/>
                <a:cs typeface="Lucida Sans Unicode" panose="020B0602030504020204" pitchFamily="34" charset="0"/>
              </a:rPr>
              <a:t>Delta+JV</a:t>
            </a: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a:t>
            </a:r>
          </a:p>
        </p:txBody>
      </p:sp>
      <p:sp>
        <p:nvSpPr>
          <p:cNvPr id="30" name="TextBox 29"/>
          <p:cNvSpPr txBox="1"/>
          <p:nvPr/>
        </p:nvSpPr>
        <p:spPr>
          <a:xfrm>
            <a:off x="2792394" y="276961"/>
            <a:ext cx="1881917" cy="2031325"/>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Priority Standby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UC travelers receive tie-breaker prioritization over similarly situated non-corporate travelers when standing by for a flight (AA, Delta/JV)</a:t>
            </a:r>
          </a:p>
        </p:txBody>
      </p:sp>
      <p:sp>
        <p:nvSpPr>
          <p:cNvPr id="31" name="TextBox 30"/>
          <p:cNvSpPr txBox="1"/>
          <p:nvPr/>
        </p:nvSpPr>
        <p:spPr>
          <a:xfrm>
            <a:off x="701771" y="290733"/>
            <a:ext cx="1860676" cy="2462213"/>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Involuntary Denied Boarding Protection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If every confirmed traveler cannot be accommodated, UC travelers usually receive priority status and enhanced protection</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21" y="6226454"/>
            <a:ext cx="572305" cy="539910"/>
          </a:xfrm>
          <a:prstGeom prst="rect">
            <a:avLst/>
          </a:prstGeom>
        </p:spPr>
      </p:pic>
      <p:sp>
        <p:nvSpPr>
          <p:cNvPr id="38" name="TextBox 37"/>
          <p:cNvSpPr txBox="1"/>
          <p:nvPr/>
        </p:nvSpPr>
        <p:spPr>
          <a:xfrm>
            <a:off x="4933958" y="1840758"/>
            <a:ext cx="1928668" cy="1815882"/>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Preferred Seats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UC travelers can choose where to sit (aisle, exit row, window) near the front of the plane - at no extra cost (Delta/AA)</a:t>
            </a:r>
          </a:p>
        </p:txBody>
      </p:sp>
      <p:sp>
        <p:nvSpPr>
          <p:cNvPr id="27" name="TextBox 26"/>
          <p:cNvSpPr txBox="1"/>
          <p:nvPr/>
        </p:nvSpPr>
        <p:spPr>
          <a:xfrm>
            <a:off x="7107716" y="274437"/>
            <a:ext cx="1980014" cy="1600438"/>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Alaska Airlines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Upgrades offered 90-minutes before departure (only on some California routes). 2500 upgrades in 2018</a:t>
            </a:r>
          </a:p>
        </p:txBody>
      </p:sp>
      <p:sp>
        <p:nvSpPr>
          <p:cNvPr id="28" name="TextBox 27"/>
          <p:cNvSpPr txBox="1"/>
          <p:nvPr/>
        </p:nvSpPr>
        <p:spPr>
          <a:xfrm>
            <a:off x="9434857" y="274437"/>
            <a:ext cx="2397176" cy="954107"/>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Hotel Program</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Marriott Hotels (UC0);</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Club Quarters;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Wyndham</a:t>
            </a:r>
          </a:p>
        </p:txBody>
      </p:sp>
      <p:sp>
        <p:nvSpPr>
          <p:cNvPr id="32" name="TextBox 31"/>
          <p:cNvSpPr txBox="1"/>
          <p:nvPr/>
        </p:nvSpPr>
        <p:spPr>
          <a:xfrm>
            <a:off x="9459431" y="1510163"/>
            <a:ext cx="2397176" cy="1384995"/>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Car Rentals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National, Enterprise Hertz, Dollar &amp; Thrifty;</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Rate includes CDW/LDW</a:t>
            </a:r>
          </a:p>
        </p:txBody>
      </p:sp>
      <p:sp>
        <p:nvSpPr>
          <p:cNvPr id="33" name="TextBox 32"/>
          <p:cNvSpPr txBox="1"/>
          <p:nvPr/>
        </p:nvSpPr>
        <p:spPr>
          <a:xfrm>
            <a:off x="2792394" y="2465930"/>
            <a:ext cx="1784411" cy="1169551"/>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SWABIZ</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50% </a:t>
            </a: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EXTRA</a:t>
            </a: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 Rapid Reward points for tickets booked at SWABIZ</a:t>
            </a:r>
          </a:p>
        </p:txBody>
      </p:sp>
      <p:sp>
        <p:nvSpPr>
          <p:cNvPr id="48" name="TextBox 47"/>
          <p:cNvSpPr txBox="1"/>
          <p:nvPr/>
        </p:nvSpPr>
        <p:spPr>
          <a:xfrm>
            <a:off x="7149507" y="2018809"/>
            <a:ext cx="1938223" cy="1600438"/>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Upgrades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35353"/>
                </a:solidFill>
                <a:effectLst/>
                <a:uLnTx/>
                <a:uFillTx/>
                <a:latin typeface="Lucida Sans Unicode" panose="020B0602030504020204" pitchFamily="34" charset="0"/>
                <a:ea typeface="+mn-ea"/>
                <a:cs typeface="Lucida Sans Unicode" panose="020B0602030504020204" pitchFamily="34" charset="0"/>
              </a:rPr>
              <a:t>UC travelers can request these for car rental class or hotel rooms only at the time of check-in</a:t>
            </a:r>
          </a:p>
        </p:txBody>
      </p:sp>
    </p:spTree>
    <p:extLst>
      <p:ext uri="{BB962C8B-B14F-4D97-AF65-F5344CB8AC3E}">
        <p14:creationId xmlns:p14="http://schemas.microsoft.com/office/powerpoint/2010/main" val="424452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8" grpId="0" animBg="1"/>
      <p:bldP spid="27" grpId="0" animBg="1"/>
      <p:bldP spid="28" grpId="0" animBg="1"/>
      <p:bldP spid="32" grpId="0" animBg="1"/>
      <p:bldP spid="33" grpId="0" animBg="1"/>
      <p:bldP spid="4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PT template">
      <a:dk1>
        <a:srgbClr val="535353"/>
      </a:dk1>
      <a:lt1>
        <a:srgbClr val="FFFFFF"/>
      </a:lt1>
      <a:dk2>
        <a:srgbClr val="535353"/>
      </a:dk2>
      <a:lt2>
        <a:srgbClr val="FFFFFF"/>
      </a:lt2>
      <a:accent1>
        <a:srgbClr val="0F7EC5"/>
      </a:accent1>
      <a:accent2>
        <a:srgbClr val="11A1FF"/>
      </a:accent2>
      <a:accent3>
        <a:srgbClr val="FECB0A"/>
      </a:accent3>
      <a:accent4>
        <a:srgbClr val="FFF644"/>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3839</TotalTime>
  <Words>934</Words>
  <Application>Microsoft Macintosh PowerPoint</Application>
  <PresentationFormat>Widescreen</PresentationFormat>
  <Paragraphs>124</Paragraphs>
  <Slides>25</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Kievit Offc Pro Medium</vt:lpstr>
      <vt:lpstr>Lucida Sans Unicode</vt:lpstr>
      <vt:lpstr>Wingdings 3</vt:lpstr>
      <vt:lpstr>Office Theme</vt:lpstr>
      <vt:lpstr>1_Office Theme</vt:lpstr>
      <vt:lpstr>Faculty Recruitments &amp; Reimbursement  Academic Personnel, College of Letters &amp; Science, Business and Financial Services, UCOP Central Travel Management     December 10,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Everything you need to know about reimbursement for recruitment expenses from the College of Letters &amp; Science </vt:lpstr>
      <vt:lpstr>Reimbursement for Faculty Recruitment</vt:lpstr>
      <vt:lpstr>and…</vt:lpstr>
      <vt:lpstr>When can I submit a reimbursement request?</vt:lpstr>
      <vt:lpstr>What expenses are ineligible for College reimbursement?</vt:lpstr>
      <vt:lpstr>To request reimbursement, go to https://www.college.ucsb.edu/funding-financial-support; scroll to Faculty &amp; Department Reimbursements, and Faculty Recruitment</vt:lpstr>
      <vt:lpstr> Enter your UCSBnetID and @ucsb.edu email address to access the DocuSign form. Complete all fields and enter eligible expenses for three candidates. </vt:lpstr>
      <vt:lpstr>Add in search advertising costs, and the form will total all expenses. Click on paperclip to upload multiple receipts.</vt:lpstr>
      <vt:lpstr>Save yourself time by uploading only one receipt per person per expense. For example, airfare…</vt:lpstr>
      <vt:lpstr>lodging…</vt:lpstr>
      <vt:lpstr>food in transit…</vt:lpstr>
      <vt:lpstr>ground transportation…</vt:lpstr>
      <vt:lpstr>and advertising.</vt:lpstr>
      <vt:lpstr> When all receipts are uploaded, click “done,” “finish,” and then  either download or print your reimbursement file. Your request has now been submitted to the College, and your reimbursement will be sent via TOF to the account number you’ve indicated.</vt:lpstr>
      <vt:lpstr>Any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Reimbursement for Faculty Recruiting</dc:title>
  <dc:creator>Microsoft Office User</dc:creator>
  <cp:lastModifiedBy>Microsoft Office User</cp:lastModifiedBy>
  <cp:revision>79</cp:revision>
  <cp:lastPrinted>2019-11-15T21:44:08Z</cp:lastPrinted>
  <dcterms:created xsi:type="dcterms:W3CDTF">2019-11-12T16:09:22Z</dcterms:created>
  <dcterms:modified xsi:type="dcterms:W3CDTF">2019-12-09T17:27:12Z</dcterms:modified>
</cp:coreProperties>
</file>