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6" r:id="rId2"/>
    <p:sldId id="285" r:id="rId3"/>
    <p:sldId id="274" r:id="rId4"/>
    <p:sldId id="276" r:id="rId5"/>
    <p:sldId id="278" r:id="rId6"/>
    <p:sldId id="284" r:id="rId7"/>
    <p:sldId id="287" r:id="rId8"/>
    <p:sldId id="288" r:id="rId9"/>
    <p:sldId id="289" r:id="rId10"/>
    <p:sldId id="290" r:id="rId11"/>
    <p:sldId id="291" r:id="rId12"/>
    <p:sldId id="292" r:id="rId13"/>
    <p:sldId id="293" r:id="rId14"/>
  </p:sldIdLst>
  <p:sldSz cx="9144000" cy="5143500" type="screen16x9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64"/>
    <a:srgbClr val="00355F"/>
    <a:srgbClr val="CBD9DE"/>
    <a:srgbClr val="E7EDEF"/>
    <a:srgbClr val="5E60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50" autoAdjust="0"/>
    <p:restoredTop sz="89878"/>
  </p:normalViewPr>
  <p:slideViewPr>
    <p:cSldViewPr snapToGrid="0">
      <p:cViewPr varScale="1">
        <p:scale>
          <a:sx n="104" d="100"/>
          <a:sy n="104" d="100"/>
        </p:scale>
        <p:origin x="36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231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9FC15CFF-499B-4216-A6A2-85B3D3F91E0A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120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8528AF34-F2CD-411B-83C6-213F6569ADB8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4E340EE7-588D-4861-80F4-814C85E49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392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463230"/>
          </a:xfrm>
        </p:spPr>
        <p:txBody>
          <a:bodyPr>
            <a:normAutofit/>
          </a:bodyPr>
          <a:lstStyle>
            <a:lvl1pPr>
              <a:defRPr sz="1800" b="0" i="0">
                <a:solidFill>
                  <a:schemeClr val="accent1"/>
                </a:solidFill>
                <a:latin typeface="Produkt" charset="0"/>
                <a:ea typeface="Produkt" charset="0"/>
                <a:cs typeface="Produkt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34622"/>
            <a:ext cx="7886700" cy="2987628"/>
          </a:xfrm>
        </p:spPr>
        <p:txBody>
          <a:bodyPr/>
          <a:lstStyle>
            <a:lvl1pPr marL="214313" indent="-214313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385763" indent="-128588">
              <a:buFont typeface="Courier New" panose="02070309020205020404" pitchFamily="49" charset="0"/>
              <a:buChar char="o"/>
              <a:defRPr>
                <a:solidFill>
                  <a:schemeClr val="tx1"/>
                </a:solidFill>
              </a:defRPr>
            </a:lvl2pPr>
            <a:lvl3pPr marL="642938" indent="-128588"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3pPr>
            <a:lvl4pPr marL="900113" indent="-128588">
              <a:buFont typeface="Arial" panose="020B0604020202020204" pitchFamily="34" charset="0"/>
              <a:buChar char="›"/>
              <a:defRPr>
                <a:solidFill>
                  <a:schemeClr val="tx1"/>
                </a:solidFill>
              </a:defRPr>
            </a:lvl4pPr>
            <a:lvl5pPr marL="1200150" indent="-171450"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28FC2-C426-4FB7-9A86-56562C42AD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954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495276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069431"/>
          </a:xfrm>
        </p:spPr>
        <p:txBody>
          <a:bodyPr>
            <a:normAutofit/>
          </a:bodyPr>
          <a:lstStyle>
            <a:lvl1pPr>
              <a:defRPr sz="1050">
                <a:solidFill>
                  <a:schemeClr val="tx1"/>
                </a:solidFill>
              </a:defRPr>
            </a:lvl1pPr>
            <a:lvl2pPr>
              <a:defRPr sz="900">
                <a:solidFill>
                  <a:schemeClr val="tx1"/>
                </a:solidFill>
              </a:defRPr>
            </a:lvl2pPr>
            <a:lvl3pPr>
              <a:defRPr sz="825">
                <a:solidFill>
                  <a:schemeClr val="tx1"/>
                </a:solidFill>
              </a:defRPr>
            </a:lvl3pPr>
            <a:lvl4pPr>
              <a:defRPr sz="788">
                <a:solidFill>
                  <a:schemeClr val="tx1"/>
                </a:solidFill>
              </a:defRPr>
            </a:lvl4pPr>
            <a:lvl5pPr>
              <a:defRPr sz="675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06943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28FC2-C426-4FB7-9A86-56562C42AD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28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3161414" y="900928"/>
            <a:ext cx="4884479" cy="550418"/>
          </a:xfrm>
        </p:spPr>
        <p:txBody>
          <a:bodyPr anchor="b">
            <a:normAutofit/>
          </a:bodyPr>
          <a:lstStyle>
            <a:lvl1pPr algn="l">
              <a:defRPr sz="2700" b="1">
                <a:solidFill>
                  <a:schemeClr val="tx2"/>
                </a:solidFill>
                <a:latin typeface="Produkt" charset="0"/>
                <a:ea typeface="Produkt" charset="0"/>
                <a:cs typeface="Produkt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28FC2-C426-4FB7-9A86-56562C42AD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614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Project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2987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Lorem Ipsum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28FC2-C426-4FB7-9A86-56562C42AD8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659" b="-571"/>
          <a:stretch/>
        </p:blipFill>
        <p:spPr>
          <a:xfrm>
            <a:off x="309444" y="4576547"/>
            <a:ext cx="892340" cy="391026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1175659" y="4578536"/>
            <a:ext cx="3977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Century Gothic" panose="020B0502020202020204" pitchFamily="34" charset="0"/>
                <a:ea typeface="Andale WT K" panose="020B0502000000000001" pitchFamily="34" charset="-128"/>
                <a:cs typeface="Andale WT K" panose="020B0502000000000001" pitchFamily="34" charset="-128"/>
              </a:rPr>
              <a:t>Office of Budget</a:t>
            </a:r>
            <a:r>
              <a:rPr lang="en-US" sz="1800" b="1" baseline="0" dirty="0" smtClean="0">
                <a:latin typeface="Century Gothic" panose="020B0502020202020204" pitchFamily="34" charset="0"/>
                <a:ea typeface="Andale WT K" panose="020B0502000000000001" pitchFamily="34" charset="-128"/>
                <a:cs typeface="Andale WT K" panose="020B0502000000000001" pitchFamily="34" charset="-128"/>
              </a:rPr>
              <a:t> &amp; Planning</a:t>
            </a:r>
            <a:endParaRPr lang="en-US" sz="1800" b="1" dirty="0">
              <a:latin typeface="Century Gothic" panose="020B0502020202020204" pitchFamily="34" charset="0"/>
              <a:ea typeface="Andale WT K" panose="020B0502000000000001" pitchFamily="34" charset="-128"/>
              <a:cs typeface="Andale WT K" panose="020B0502000000000001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1246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67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b="0" i="0" kern="1200">
          <a:solidFill>
            <a:schemeClr val="accent2">
              <a:lumMod val="75000"/>
            </a:schemeClr>
          </a:solidFill>
          <a:latin typeface="Produkt" charset="0"/>
          <a:ea typeface="Produkt" charset="0"/>
          <a:cs typeface="Produkt" charset="0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Courier New" panose="02070309020205020404" pitchFamily="49" charset="0"/>
        <a:buChar char="o"/>
        <a:defRPr sz="1125" kern="120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Calibri" panose="020F0502020204030204" pitchFamily="34" charset="0"/>
        <a:buChar char="‒"/>
        <a:defRPr sz="1013" kern="120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Wingdings" panose="05000000000000000000" pitchFamily="2" charset="2"/>
        <a:buChar char="§"/>
        <a:defRPr sz="900" kern="120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Calibri" panose="020F0502020204030204" pitchFamily="34" charset="0"/>
        <a:buChar char="›"/>
        <a:defRPr sz="788" kern="120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65000">
              <a:schemeClr val="bg1">
                <a:lumMod val="95000"/>
              </a:schemeClr>
            </a:gs>
            <a:gs pos="100000">
              <a:schemeClr val="bg1">
                <a:lumMod val="6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indent="0">
              <a:buNone/>
            </a:pPr>
            <a:endParaRPr lang="en-US" sz="1350" dirty="0"/>
          </a:p>
          <a:p>
            <a:pPr indent="0" algn="ctr">
              <a:buNone/>
            </a:pPr>
            <a:endParaRPr lang="en-US" sz="900" dirty="0">
              <a:solidFill>
                <a:schemeClr val="bg1"/>
              </a:solidFill>
            </a:endParaRPr>
          </a:p>
          <a:p>
            <a:pPr indent="0" algn="ctr">
              <a:buNone/>
            </a:pPr>
            <a:endParaRPr lang="en-US" sz="900" dirty="0" smtClean="0">
              <a:solidFill>
                <a:schemeClr val="bg1"/>
              </a:solidFill>
            </a:endParaRPr>
          </a:p>
          <a:p>
            <a:pPr indent="0" algn="ctr">
              <a:buNone/>
            </a:pPr>
            <a:r>
              <a:rPr lang="en-US" sz="3600" b="1" dirty="0" smtClean="0">
                <a:solidFill>
                  <a:srgbClr val="003764"/>
                </a:solidFill>
                <a:latin typeface="Avenir Next"/>
              </a:rPr>
              <a:t>Composite</a:t>
            </a:r>
            <a:r>
              <a:rPr lang="en-US" sz="1100" b="1" dirty="0" smtClean="0">
                <a:solidFill>
                  <a:srgbClr val="003764"/>
                </a:solidFill>
                <a:latin typeface="Avenir Next"/>
              </a:rPr>
              <a:t> </a:t>
            </a:r>
            <a:r>
              <a:rPr lang="en-US" sz="3600" b="1" dirty="0" smtClean="0">
                <a:solidFill>
                  <a:srgbClr val="003764"/>
                </a:solidFill>
                <a:latin typeface="Avenir Next"/>
              </a:rPr>
              <a:t>Benefits</a:t>
            </a:r>
          </a:p>
          <a:p>
            <a:pPr indent="0" algn="ctr">
              <a:buNone/>
            </a:pPr>
            <a:r>
              <a:rPr lang="en-US" sz="3600" b="1" dirty="0" smtClean="0">
                <a:solidFill>
                  <a:srgbClr val="003764"/>
                </a:solidFill>
                <a:latin typeface="Avenir Next"/>
              </a:rPr>
              <a:t>Update</a:t>
            </a:r>
            <a:endParaRPr lang="en-US" sz="3200" b="1" dirty="0">
              <a:solidFill>
                <a:srgbClr val="003764"/>
              </a:solidFill>
              <a:latin typeface="Avenir Nex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C28FC2-C426-4FB7-9A86-56562C42AD8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07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57994"/>
            <a:ext cx="5915025" cy="463230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+mj-lt"/>
              </a:rPr>
              <a:t>“Effective” CBR Example</a:t>
            </a:r>
            <a:endParaRPr lang="en-US" sz="2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67474"/>
            <a:ext cx="7886700" cy="335212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600" dirty="0"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C28FC2-C426-4FB7-9A86-56562C42AD8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640096"/>
              </p:ext>
            </p:extLst>
          </p:nvPr>
        </p:nvGraphicFramePr>
        <p:xfrm>
          <a:off x="628650" y="1066985"/>
          <a:ext cx="6970846" cy="3241040"/>
        </p:xfrm>
        <a:graphic>
          <a:graphicData uri="http://schemas.openxmlformats.org/drawingml/2006/table">
            <a:tbl>
              <a:tblPr firstRow="1" bandRow="1">
                <a:noFill/>
                <a:tableStyleId>{00A15C55-8517-42AA-B614-E9B94910E393}</a:tableStyleId>
              </a:tblPr>
              <a:tblGrid>
                <a:gridCol w="3041020">
                  <a:extLst>
                    <a:ext uri="{9D8B030D-6E8A-4147-A177-3AD203B41FA5}">
                      <a16:colId xmlns:a16="http://schemas.microsoft.com/office/drawing/2014/main" val="3900855296"/>
                    </a:ext>
                  </a:extLst>
                </a:gridCol>
                <a:gridCol w="1964913">
                  <a:extLst>
                    <a:ext uri="{9D8B030D-6E8A-4147-A177-3AD203B41FA5}">
                      <a16:colId xmlns:a16="http://schemas.microsoft.com/office/drawing/2014/main" val="3025937954"/>
                    </a:ext>
                  </a:extLst>
                </a:gridCol>
                <a:gridCol w="1964913">
                  <a:extLst>
                    <a:ext uri="{9D8B030D-6E8A-4147-A177-3AD203B41FA5}">
                      <a16:colId xmlns:a16="http://schemas.microsoft.com/office/drawing/2014/main" val="252679469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Sub 6 Benefits</a:t>
                      </a:r>
                      <a:r>
                        <a:rPr lang="en-US" sz="1200" baseline="0" dirty="0" smtClean="0"/>
                        <a:t> Expense</a:t>
                      </a:r>
                      <a:endParaRPr lang="en-US" sz="1200" dirty="0"/>
                    </a:p>
                  </a:txBody>
                  <a:tcPr anchor="ctr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Scenario w/o Vacation</a:t>
                      </a:r>
                      <a:endParaRPr lang="en-US" sz="1200" dirty="0"/>
                    </a:p>
                  </a:txBody>
                  <a:tcPr anchor="ctr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Scenario</a:t>
                      </a:r>
                      <a:r>
                        <a:rPr lang="en-US" sz="1200" baseline="0" dirty="0" smtClean="0"/>
                        <a:t> with Vacation</a:t>
                      </a:r>
                      <a:endParaRPr lang="en-US" sz="1200" dirty="0"/>
                    </a:p>
                  </a:txBody>
                  <a:tcPr anchor="ctr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3510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Vacation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Usage Credit (OC 8931)*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7ED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7ED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(2,299)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7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06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* Should match</a:t>
                      </a:r>
                      <a:r>
                        <a:rPr lang="en-US" sz="1200" baseline="0" dirty="0" smtClean="0"/>
                        <a:t> VAC entry in Sub 1</a:t>
                      </a:r>
                      <a:endParaRPr lang="en-US" sz="1200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6633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397566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marL="0" algn="l" defTabSz="514350" rtl="0" eaLnBrk="1" latinLnBrk="0" hangingPunct="1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UCRP Supplemental</a:t>
                      </a:r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Interest Assessment (OC 8690)*</a:t>
                      </a:r>
                      <a:endParaRPr lang="en-US" sz="12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514350" rtl="0" eaLnBrk="1" latinLnBrk="0" hangingPunct="1"/>
                      <a:endParaRPr lang="en-US" sz="12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514350" rtl="0" eaLnBrk="1" latinLnBrk="0" hangingPunct="1"/>
                      <a:endParaRPr lang="en-US" sz="12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671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Salary</a:t>
                      </a:r>
                      <a:r>
                        <a:rPr lang="en-US" sz="1200" baseline="0" dirty="0" smtClean="0"/>
                        <a:t>: REG + VAC</a:t>
                      </a:r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D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60,000</a:t>
                      </a:r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D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60,000</a:t>
                      </a:r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978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UCRP IA</a:t>
                      </a:r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9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0.65%</a:t>
                      </a:r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9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0.65%</a:t>
                      </a:r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9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56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UCRP</a:t>
                      </a:r>
                      <a:r>
                        <a:rPr lang="en-US" sz="1200" baseline="0" dirty="0" smtClean="0"/>
                        <a:t> Interest Assessment</a:t>
                      </a:r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D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390</a:t>
                      </a:r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D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390</a:t>
                      </a:r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895965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sz="1200" dirty="0" smtClean="0"/>
                        <a:t>* UCRP</a:t>
                      </a:r>
                      <a:r>
                        <a:rPr lang="en-US" sz="1200" baseline="0" dirty="0" smtClean="0"/>
                        <a:t> Interest Assessment </a:t>
                      </a:r>
                      <a:r>
                        <a:rPr lang="en-US" sz="1200" u="sng" baseline="0" dirty="0" smtClean="0"/>
                        <a:t>is</a:t>
                      </a:r>
                      <a:r>
                        <a:rPr lang="en-US" sz="1200" baseline="0" dirty="0" smtClean="0"/>
                        <a:t> applied to VAC EARN </a:t>
                      </a:r>
                      <a:r>
                        <a:rPr lang="en-US" sz="1200" baseline="0" dirty="0" smtClean="0"/>
                        <a:t>code.</a:t>
                      </a:r>
                      <a:endParaRPr lang="en-US" sz="1200" dirty="0"/>
                    </a:p>
                  </a:txBody>
                  <a:tcPr anchor="ctr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5181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045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57994"/>
            <a:ext cx="5915025" cy="463230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+mj-lt"/>
              </a:rPr>
              <a:t>“Effective” CBR Example</a:t>
            </a:r>
            <a:endParaRPr lang="en-US" sz="2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67474"/>
            <a:ext cx="7886700" cy="335212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600" dirty="0" smtClean="0">
              <a:latin typeface="Avenir Next" charset="0"/>
              <a:ea typeface="Avenir Next" charset="0"/>
              <a:cs typeface="Avenir Next" charset="0"/>
            </a:endParaRPr>
          </a:p>
          <a:p>
            <a:pPr marL="0" indent="0">
              <a:buNone/>
            </a:pPr>
            <a:endParaRPr lang="en-US" sz="1600" dirty="0">
              <a:latin typeface="Avenir Next" charset="0"/>
              <a:ea typeface="Avenir Next" charset="0"/>
              <a:cs typeface="Avenir Next" charset="0"/>
            </a:endParaRPr>
          </a:p>
          <a:p>
            <a:pPr marL="0" indent="0">
              <a:buNone/>
            </a:pPr>
            <a:endParaRPr lang="en-US" sz="1600" dirty="0" smtClean="0">
              <a:latin typeface="Avenir Next" charset="0"/>
              <a:ea typeface="Avenir Next" charset="0"/>
              <a:cs typeface="Avenir Next" charset="0"/>
            </a:endParaRPr>
          </a:p>
          <a:p>
            <a:pPr marL="0" indent="0">
              <a:buNone/>
            </a:pPr>
            <a:endParaRPr lang="en-US" sz="1600" dirty="0">
              <a:latin typeface="Avenir Next" charset="0"/>
              <a:ea typeface="Avenir Next" charset="0"/>
              <a:cs typeface="Avenir Next" charset="0"/>
            </a:endParaRPr>
          </a:p>
          <a:p>
            <a:pPr marL="0" indent="0">
              <a:buNone/>
            </a:pPr>
            <a:endParaRPr lang="en-US" sz="1600" dirty="0" smtClean="0">
              <a:latin typeface="Avenir Next" charset="0"/>
              <a:ea typeface="Avenir Next" charset="0"/>
              <a:cs typeface="Avenir Next" charset="0"/>
            </a:endParaRPr>
          </a:p>
          <a:p>
            <a:pPr marL="0" indent="0">
              <a:buNone/>
            </a:pPr>
            <a:endParaRPr lang="en-US" sz="1600" dirty="0">
              <a:latin typeface="Avenir Next" charset="0"/>
              <a:ea typeface="Avenir Next" charset="0"/>
              <a:cs typeface="Avenir Next" charset="0"/>
            </a:endParaRPr>
          </a:p>
          <a:p>
            <a:pPr marL="0" indent="0">
              <a:buNone/>
            </a:pPr>
            <a:endParaRPr lang="en-US" sz="1600" dirty="0" smtClean="0">
              <a:latin typeface="Avenir Next" charset="0"/>
              <a:ea typeface="Avenir Next" charset="0"/>
              <a:cs typeface="Avenir Next" charset="0"/>
            </a:endParaRPr>
          </a:p>
          <a:p>
            <a:pPr marL="0" indent="0">
              <a:buNone/>
            </a:pPr>
            <a:endParaRPr lang="en-US" sz="1600" dirty="0">
              <a:latin typeface="Avenir Next" charset="0"/>
              <a:ea typeface="Avenir Next" charset="0"/>
              <a:cs typeface="Avenir Next" charset="0"/>
            </a:endParaRPr>
          </a:p>
          <a:p>
            <a:pPr marL="0" indent="0">
              <a:buNone/>
            </a:pPr>
            <a:endParaRPr lang="en-US" sz="1600" dirty="0" smtClean="0">
              <a:latin typeface="Avenir Next" charset="0"/>
              <a:ea typeface="Avenir Next" charset="0"/>
              <a:cs typeface="Avenir Next" charset="0"/>
            </a:endParaRPr>
          </a:p>
          <a:p>
            <a:r>
              <a:rPr lang="en-US" sz="1500" dirty="0" smtClean="0">
                <a:latin typeface="Avenir Next" charset="0"/>
                <a:ea typeface="Avenir Next" charset="0"/>
                <a:cs typeface="Avenir Next" charset="0"/>
              </a:rPr>
              <a:t>Effective </a:t>
            </a:r>
            <a:r>
              <a:rPr lang="en-US" sz="1500" dirty="0" smtClean="0">
                <a:latin typeface="Avenir Next" charset="0"/>
                <a:ea typeface="Avenir Next" charset="0"/>
                <a:cs typeface="Avenir Next" charset="0"/>
              </a:rPr>
              <a:t>CBR becomes 43.2%, down from 44.9</a:t>
            </a:r>
            <a:r>
              <a:rPr lang="en-US" sz="1500" dirty="0" smtClean="0">
                <a:latin typeface="Avenir Next" charset="0"/>
                <a:ea typeface="Avenir Next" charset="0"/>
                <a:cs typeface="Avenir Next" charset="0"/>
              </a:rPr>
              <a:t>%.</a:t>
            </a:r>
          </a:p>
          <a:p>
            <a:r>
              <a:rPr lang="en-US" sz="1500" dirty="0" smtClean="0">
                <a:latin typeface="Avenir Next" charset="0"/>
                <a:ea typeface="Avenir Next" charset="0"/>
                <a:cs typeface="Avenir Next" charset="0"/>
              </a:rPr>
              <a:t>*Other expenses such as GAEL are not included in this example.</a:t>
            </a:r>
            <a:endParaRPr lang="en-US" sz="1500" dirty="0"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C28FC2-C426-4FB7-9A86-56562C42AD8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002475"/>
              </p:ext>
            </p:extLst>
          </p:nvPr>
        </p:nvGraphicFramePr>
        <p:xfrm>
          <a:off x="628650" y="1066985"/>
          <a:ext cx="7886699" cy="2682240"/>
        </p:xfrm>
        <a:graphic>
          <a:graphicData uri="http://schemas.openxmlformats.org/drawingml/2006/table">
            <a:tbl>
              <a:tblPr firstRow="1" bandRow="1">
                <a:noFill/>
                <a:tableStyleId>{00A15C55-8517-42AA-B614-E9B94910E393}</a:tableStyleId>
              </a:tblPr>
              <a:tblGrid>
                <a:gridCol w="3440559">
                  <a:extLst>
                    <a:ext uri="{9D8B030D-6E8A-4147-A177-3AD203B41FA5}">
                      <a16:colId xmlns:a16="http://schemas.microsoft.com/office/drawing/2014/main" val="3900855296"/>
                    </a:ext>
                  </a:extLst>
                </a:gridCol>
                <a:gridCol w="1111535">
                  <a:extLst>
                    <a:ext uri="{9D8B030D-6E8A-4147-A177-3AD203B41FA5}">
                      <a16:colId xmlns:a16="http://schemas.microsoft.com/office/drawing/2014/main" val="3025937954"/>
                    </a:ext>
                  </a:extLst>
                </a:gridCol>
                <a:gridCol w="1111535">
                  <a:extLst>
                    <a:ext uri="{9D8B030D-6E8A-4147-A177-3AD203B41FA5}">
                      <a16:colId xmlns:a16="http://schemas.microsoft.com/office/drawing/2014/main" val="2704214674"/>
                    </a:ext>
                  </a:extLst>
                </a:gridCol>
                <a:gridCol w="1111535">
                  <a:extLst>
                    <a:ext uri="{9D8B030D-6E8A-4147-A177-3AD203B41FA5}">
                      <a16:colId xmlns:a16="http://schemas.microsoft.com/office/drawing/2014/main" val="2526794696"/>
                    </a:ext>
                  </a:extLst>
                </a:gridCol>
                <a:gridCol w="1111535">
                  <a:extLst>
                    <a:ext uri="{9D8B030D-6E8A-4147-A177-3AD203B41FA5}">
                      <a16:colId xmlns:a16="http://schemas.microsoft.com/office/drawing/2014/main" val="149547813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 Sub 6 Benefits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smtClean="0"/>
                        <a:t>Expense*</a:t>
                      </a:r>
                      <a:endParaRPr lang="en-US" sz="1200" dirty="0"/>
                    </a:p>
                  </a:txBody>
                  <a:tcPr anchor="ctr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baseline="0" dirty="0" smtClean="0"/>
                        <a:t>CBR %</a:t>
                      </a:r>
                      <a:endParaRPr lang="en-US" sz="1200" i="1" dirty="0"/>
                    </a:p>
                  </a:txBody>
                  <a:tcPr anchor="ctr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CBR $</a:t>
                      </a:r>
                      <a:endParaRPr lang="en-US" sz="1200" dirty="0"/>
                    </a:p>
                  </a:txBody>
                  <a:tcPr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CBR $</a:t>
                      </a:r>
                      <a:endParaRPr lang="en-US" sz="1200" dirty="0"/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 smtClean="0"/>
                        <a:t>“Effective” CBR %</a:t>
                      </a:r>
                      <a:endParaRPr lang="en-US" sz="1200" i="1" dirty="0"/>
                    </a:p>
                  </a:txBody>
                  <a:tcPr anchor="ctr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3510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CBR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7ED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 smtClean="0">
                          <a:solidFill>
                            <a:schemeClr val="tx1"/>
                          </a:solidFill>
                        </a:rPr>
                        <a:t>44.9%</a:t>
                      </a:r>
                      <a:endParaRPr lang="en-US" sz="120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7ED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26,940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7ED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25,908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7ED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 smtClean="0">
                          <a:solidFill>
                            <a:schemeClr val="tx1"/>
                          </a:solidFill>
                        </a:rPr>
                        <a:t>43.2%</a:t>
                      </a:r>
                      <a:endParaRPr lang="en-US" sz="120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7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06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VLA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D9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 smtClean="0">
                          <a:solidFill>
                            <a:schemeClr val="tx1"/>
                          </a:solidFill>
                        </a:rPr>
                        <a:t>8.61%</a:t>
                      </a:r>
                      <a:endParaRPr lang="en-US" sz="120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D9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5,166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BD9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4,968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BD9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 smtClean="0">
                          <a:solidFill>
                            <a:schemeClr val="tx1"/>
                          </a:solidFill>
                        </a:rPr>
                        <a:t>8.28%</a:t>
                      </a:r>
                      <a:endParaRPr lang="en-US" sz="120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D9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127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Vacation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Usage Credit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ED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 smtClean="0">
                          <a:solidFill>
                            <a:schemeClr val="tx1"/>
                          </a:solidFill>
                        </a:rPr>
                        <a:t>n/a</a:t>
                      </a:r>
                      <a:endParaRPr lang="en-US" sz="120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ED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ED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(2,299)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7ED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 smtClean="0">
                          <a:solidFill>
                            <a:schemeClr val="tx1"/>
                          </a:solidFill>
                        </a:rPr>
                        <a:t>n/a</a:t>
                      </a:r>
                      <a:endParaRPr lang="en-US" sz="120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731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UCRP IA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9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 smtClean="0">
                          <a:solidFill>
                            <a:schemeClr val="tx1"/>
                          </a:solidFill>
                        </a:rPr>
                        <a:t>0.65%</a:t>
                      </a:r>
                      <a:endParaRPr lang="en-US" sz="120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9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390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9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390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9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 smtClean="0">
                          <a:solidFill>
                            <a:schemeClr val="tx1"/>
                          </a:solidFill>
                        </a:rPr>
                        <a:t>0.65%</a:t>
                      </a:r>
                      <a:endParaRPr lang="en-US" sz="120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9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75773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Total Sub 6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D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 smtClean="0">
                          <a:solidFill>
                            <a:schemeClr val="tx1"/>
                          </a:solidFill>
                        </a:rPr>
                        <a:t>54.2%</a:t>
                      </a:r>
                      <a:endParaRPr lang="en-US" sz="120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D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32,496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D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28,967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D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 smtClean="0">
                          <a:solidFill>
                            <a:schemeClr val="tx1"/>
                          </a:solidFill>
                        </a:rPr>
                        <a:t>48.3%</a:t>
                      </a:r>
                      <a:endParaRPr lang="en-US" sz="120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5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Total Gross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Salary + Benefits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BD9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BD9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92,496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BD9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88,967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BD9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BD9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27217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69429" y="718437"/>
            <a:ext cx="22196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355F"/>
                </a:solidFill>
              </a:rPr>
              <a:t>Without Vacation</a:t>
            </a:r>
            <a:endParaRPr lang="en-US" sz="1400" dirty="0">
              <a:solidFill>
                <a:srgbClr val="00355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89118" y="718044"/>
            <a:ext cx="22262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355F"/>
                </a:solidFill>
              </a:rPr>
              <a:t>With Vacation</a:t>
            </a:r>
            <a:endParaRPr lang="en-US" sz="1400" dirty="0">
              <a:solidFill>
                <a:srgbClr val="0035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19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57994"/>
            <a:ext cx="5915025" cy="463230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+mj-lt"/>
              </a:rPr>
              <a:t>Mitigation Plan Update</a:t>
            </a:r>
            <a:endParaRPr lang="en-US" sz="2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67474"/>
            <a:ext cx="7886700" cy="2987628"/>
          </a:xfrm>
        </p:spPr>
        <p:txBody>
          <a:bodyPr>
            <a:noAutofit/>
          </a:bodyPr>
          <a:lstStyle/>
          <a:p>
            <a:pPr marL="285750" indent="-285750"/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Budget &amp; Planning have modelled anticipated impacts of CBR, both positive and negative for all funds across campus</a:t>
            </a:r>
          </a:p>
          <a:p>
            <a:pPr marL="285750" indent="-285750"/>
            <a:endParaRPr lang="en-US" sz="1600" dirty="0" smtClean="0">
              <a:latin typeface="Avenir Next" charset="0"/>
              <a:ea typeface="Avenir Next" charset="0"/>
              <a:cs typeface="Avenir Next" charset="0"/>
            </a:endParaRPr>
          </a:p>
          <a:p>
            <a:pPr marL="285750" indent="-285750"/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We are working in consultation with the </a:t>
            </a:r>
            <a:r>
              <a:rPr lang="en-US" sz="1600" dirty="0">
                <a:latin typeface="Avenir Next" charset="0"/>
                <a:ea typeface="Avenir Next" charset="0"/>
                <a:cs typeface="Avenir Next" charset="0"/>
              </a:rPr>
              <a:t>Academic Senate Council on Research and Instructional </a:t>
            </a:r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Resources to form a committee of academic and administrative representatives to review the mitigation plan proposal and ensure consistency when applied</a:t>
            </a:r>
          </a:p>
          <a:p>
            <a:pPr marL="285750" indent="-285750"/>
            <a:endParaRPr lang="en-US" sz="1600" dirty="0" smtClean="0">
              <a:latin typeface="Avenir Next" charset="0"/>
              <a:ea typeface="Avenir Next" charset="0"/>
              <a:cs typeface="Avenir Next" charset="0"/>
            </a:endParaRPr>
          </a:p>
          <a:p>
            <a:pPr marL="285750" indent="-285750"/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Additional details on the mitigation plan will be shared after review by the committee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C28FC2-C426-4FB7-9A86-56562C42AD8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73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57994"/>
            <a:ext cx="5915025" cy="463230"/>
          </a:xfrm>
        </p:spPr>
        <p:txBody>
          <a:bodyPr>
            <a:noAutofit/>
          </a:bodyPr>
          <a:lstStyle/>
          <a:p>
            <a:r>
              <a:rPr lang="en-US" sz="2000" dirty="0" err="1" smtClean="0">
                <a:solidFill>
                  <a:schemeClr val="tx2"/>
                </a:solidFill>
                <a:latin typeface="+mj-lt"/>
              </a:rPr>
              <a:t>UCPath</a:t>
            </a:r>
            <a:r>
              <a:rPr lang="en-US" sz="2000" dirty="0" smtClean="0">
                <a:solidFill>
                  <a:schemeClr val="tx2"/>
                </a:solidFill>
                <a:latin typeface="+mj-lt"/>
              </a:rPr>
              <a:t> Known Issues</a:t>
            </a:r>
            <a:endParaRPr lang="en-US" sz="2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67474"/>
            <a:ext cx="7886700" cy="2987628"/>
          </a:xfrm>
        </p:spPr>
        <p:txBody>
          <a:bodyPr>
            <a:noAutofit/>
          </a:bodyPr>
          <a:lstStyle/>
          <a:p>
            <a:pPr marL="285750" indent="-285750"/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CBR issues:</a:t>
            </a:r>
          </a:p>
          <a:p>
            <a:pPr marL="457200" lvl="1" indent="-285750"/>
            <a:r>
              <a:rPr lang="en-US" sz="1375" dirty="0" smtClean="0">
                <a:latin typeface="Avenir Next" charset="0"/>
                <a:ea typeface="Avenir Next" charset="0"/>
                <a:cs typeface="Avenir Next" charset="0"/>
              </a:rPr>
              <a:t>Some instances of incorrect CBR being assessed e.g. Limited being assessed full Non-exempt rate. Report to UC Path Center, and work with HR/AP.</a:t>
            </a:r>
          </a:p>
          <a:p>
            <a:pPr marL="457200" lvl="1" indent="-285750"/>
            <a:r>
              <a:rPr lang="en-US" sz="1375" dirty="0" smtClean="0">
                <a:latin typeface="Avenir Next" charset="0"/>
                <a:ea typeface="Avenir Next" charset="0"/>
                <a:cs typeface="Avenir Next" charset="0"/>
              </a:rPr>
              <a:t>CBR applied to Overtime/Stipend earn codes – This appears to be intentional. </a:t>
            </a:r>
          </a:p>
          <a:p>
            <a:pPr marL="171450" lvl="1" indent="0">
              <a:buNone/>
            </a:pPr>
            <a:endParaRPr lang="en-US" sz="1375" dirty="0" smtClean="0">
              <a:latin typeface="Avenir Next" charset="0"/>
              <a:ea typeface="Avenir Next" charset="0"/>
              <a:cs typeface="Avenir Next" charset="0"/>
            </a:endParaRPr>
          </a:p>
          <a:p>
            <a:pPr marL="285750" indent="-285750"/>
            <a:r>
              <a:rPr lang="en-US" sz="1600" dirty="0">
                <a:latin typeface="Avenir Next" charset="0"/>
                <a:ea typeface="Avenir Next" charset="0"/>
                <a:cs typeface="Avenir Next" charset="0"/>
              </a:rPr>
              <a:t>VLA </a:t>
            </a:r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and Vacation issues:</a:t>
            </a:r>
            <a:endParaRPr lang="en-US" sz="1600" dirty="0">
              <a:latin typeface="Avenir Next" charset="0"/>
              <a:ea typeface="Avenir Next" charset="0"/>
              <a:cs typeface="Avenir Next" charset="0"/>
            </a:endParaRPr>
          </a:p>
          <a:p>
            <a:pPr marL="457200" lvl="1" indent="-285750"/>
            <a:r>
              <a:rPr lang="en-US" sz="1375" dirty="0" smtClean="0">
                <a:latin typeface="Avenir Next" charset="0"/>
                <a:ea typeface="Avenir Next" charset="0"/>
                <a:cs typeface="Avenir Next" charset="0"/>
              </a:rPr>
              <a:t>Recall Faculty – Fix is in place with UC Path Center, </a:t>
            </a:r>
            <a:r>
              <a:rPr lang="en-US" sz="1375" dirty="0" smtClean="0">
                <a:latin typeface="Avenir Next" charset="0"/>
                <a:ea typeface="Avenir Next" charset="0"/>
                <a:cs typeface="Avenir Next" charset="0"/>
              </a:rPr>
              <a:t>Accounting </a:t>
            </a:r>
            <a:r>
              <a:rPr lang="en-US" sz="1375" dirty="0" smtClean="0">
                <a:latin typeface="Avenir Next" charset="0"/>
                <a:ea typeface="Avenir Next" charset="0"/>
                <a:cs typeface="Avenir Next" charset="0"/>
              </a:rPr>
              <a:t>to create FJs for corrections</a:t>
            </a:r>
          </a:p>
          <a:p>
            <a:pPr marL="457200" lvl="1" indent="-285750"/>
            <a:r>
              <a:rPr lang="en-US" sz="1375" dirty="0" smtClean="0">
                <a:latin typeface="Avenir Next" charset="0"/>
                <a:ea typeface="Avenir Next" charset="0"/>
                <a:cs typeface="Avenir Next" charset="0"/>
              </a:rPr>
              <a:t>Limited Employees – Issue needs system wide fix. UC Path Center working on solution</a:t>
            </a:r>
          </a:p>
          <a:p>
            <a:pPr marL="457200" lvl="1" indent="-285750"/>
            <a:r>
              <a:rPr lang="en-US" sz="1375" dirty="0" smtClean="0">
                <a:latin typeface="Avenir Next" charset="0"/>
                <a:ea typeface="Avenir Next" charset="0"/>
                <a:cs typeface="Avenir Next" charset="0"/>
              </a:rPr>
              <a:t>Rehired Retirees – Working with UC Path Center to find a solution</a:t>
            </a:r>
          </a:p>
          <a:p>
            <a:pPr marL="457200" lvl="1" indent="-285750"/>
            <a:r>
              <a:rPr lang="en-US" sz="1375" dirty="0" smtClean="0">
                <a:latin typeface="Avenir Next" charset="0"/>
                <a:ea typeface="Avenir Next" charset="0"/>
                <a:cs typeface="Avenir Next" charset="0"/>
              </a:rPr>
              <a:t>Academic Chairs/Stipends – Issue presented to UC Path Center, no solution available yet</a:t>
            </a:r>
          </a:p>
          <a:p>
            <a:pPr marL="457200" lvl="1" indent="-285750"/>
            <a:r>
              <a:rPr lang="en-US" sz="1375" dirty="0">
                <a:latin typeface="Avenir Next" charset="0"/>
                <a:ea typeface="Avenir Next" charset="0"/>
                <a:cs typeface="Avenir Next" charset="0"/>
              </a:rPr>
              <a:t>Vacation credits applied to incorrect </a:t>
            </a:r>
            <a:r>
              <a:rPr lang="en-US" sz="1375" dirty="0" smtClean="0">
                <a:latin typeface="Avenir Next" charset="0"/>
                <a:ea typeface="Avenir Next" charset="0"/>
                <a:cs typeface="Avenir Next" charset="0"/>
              </a:rPr>
              <a:t>account/funds – Issue presented to UC Path Center, no solution available yet</a:t>
            </a:r>
          </a:p>
          <a:p>
            <a:pPr marL="457200" lvl="1" indent="-285750"/>
            <a:r>
              <a:rPr lang="en-US" sz="1375" dirty="0" smtClean="0">
                <a:latin typeface="Avenir Next" charset="0"/>
                <a:ea typeface="Avenir Next" charset="0"/>
                <a:cs typeface="Avenir Next" charset="0"/>
              </a:rPr>
              <a:t>Terminal Vacation Pay (TRM) </a:t>
            </a:r>
            <a:r>
              <a:rPr lang="en-US" sz="1375" dirty="0" smtClean="0">
                <a:latin typeface="Avenir Next" charset="0"/>
                <a:ea typeface="Avenir Next" charset="0"/>
                <a:cs typeface="Avenir Next" charset="0"/>
              </a:rPr>
              <a:t>issue affecting centrally funded benefits – fix being analyzed</a:t>
            </a:r>
          </a:p>
          <a:p>
            <a:pPr marL="457200" lvl="1" indent="-285750"/>
            <a:endParaRPr lang="en-US" sz="1375" dirty="0"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C28FC2-C426-4FB7-9A86-56562C42AD83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80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57994"/>
            <a:ext cx="5915025" cy="463230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+mj-lt"/>
              </a:rPr>
              <a:t>Background</a:t>
            </a:r>
            <a:endParaRPr lang="en-US" sz="2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34622"/>
            <a:ext cx="7886700" cy="3200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 smtClean="0">
                <a:solidFill>
                  <a:schemeClr val="accent4"/>
                </a:solidFill>
              </a:rPr>
              <a:t>What is a Composite Benefit Rate (CBR)?</a:t>
            </a:r>
            <a:endParaRPr lang="en-US" sz="1600" b="1" dirty="0">
              <a:solidFill>
                <a:schemeClr val="accent4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" charset="0"/>
                <a:ea typeface="Avenir Next" charset="0"/>
                <a:cs typeface="Avenir Next" charset="0"/>
              </a:rPr>
              <a:t>A CBR aggregates individual benefit components and costs across a given employee population and represents them as a percentage of payroll.  This percentage becomes the benefit rate that is charged</a:t>
            </a:r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latin typeface="Avenir Next" charset="0"/>
              <a:ea typeface="Avenir Next" charset="0"/>
              <a:cs typeface="Avenir Next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" charset="0"/>
                <a:ea typeface="Avenir Next" charset="0"/>
                <a:cs typeface="Avenir Next" charset="0"/>
              </a:rPr>
              <a:t>Based on employee groupings, </a:t>
            </a:r>
            <a:r>
              <a:rPr lang="en-US" sz="1600" u="sng" dirty="0">
                <a:latin typeface="Avenir Next" charset="0"/>
                <a:ea typeface="Avenir Next" charset="0"/>
                <a:cs typeface="Avenir Next" charset="0"/>
              </a:rPr>
              <a:t>employer</a:t>
            </a:r>
            <a:r>
              <a:rPr lang="en-US" sz="1600" dirty="0">
                <a:latin typeface="Avenir Next" charset="0"/>
                <a:ea typeface="Avenir Next" charset="0"/>
                <a:cs typeface="Avenir Next" charset="0"/>
              </a:rPr>
              <a:t> paid benefits are </a:t>
            </a:r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pooled, </a:t>
            </a:r>
            <a:r>
              <a:rPr lang="en-US" sz="1600" dirty="0">
                <a:latin typeface="Avenir Next" charset="0"/>
                <a:ea typeface="Avenir Next" charset="0"/>
                <a:cs typeface="Avenir Next" charset="0"/>
              </a:rPr>
              <a:t>then charged at a single rate rather than the multiple charges currently assessed</a:t>
            </a:r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latin typeface="Avenir Next" charset="0"/>
              <a:ea typeface="Avenir Next" charset="0"/>
              <a:cs typeface="Avenir Next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" charset="0"/>
                <a:ea typeface="Avenir Next" charset="0"/>
                <a:cs typeface="Avenir Next" charset="0"/>
              </a:rPr>
              <a:t>The benefit of this method is that it simplifies </a:t>
            </a:r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budgeting, </a:t>
            </a:r>
            <a:r>
              <a:rPr lang="en-US" sz="1600" dirty="0">
                <a:latin typeface="Avenir Next" charset="0"/>
                <a:ea typeface="Avenir Next" charset="0"/>
                <a:cs typeface="Avenir Next" charset="0"/>
              </a:rPr>
              <a:t>but disassociates real costs from what is charged to a department or fund </a:t>
            </a:r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source.</a:t>
            </a:r>
            <a:endParaRPr lang="en-US" sz="1600" dirty="0" smtClean="0">
              <a:latin typeface="Avenir Next" charset="0"/>
              <a:ea typeface="Avenir Next" charset="0"/>
              <a:cs typeface="Avenir Next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latin typeface="Avenir Next" charset="0"/>
              <a:ea typeface="Avenir Next" charset="0"/>
              <a:cs typeface="Avenir Next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" charset="0"/>
                <a:ea typeface="Avenir Next" charset="0"/>
                <a:cs typeface="Avenir Next" charset="0"/>
              </a:rPr>
              <a:t>CBR costs are allocated to a department using a single object </a:t>
            </a:r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code.</a:t>
            </a:r>
            <a:endParaRPr lang="en-US" sz="1600" dirty="0">
              <a:latin typeface="Avenir Next" charset="0"/>
              <a:ea typeface="Avenir Next" charset="0"/>
              <a:cs typeface="Avenir Next" charset="0"/>
            </a:endParaRPr>
          </a:p>
          <a:p>
            <a:pPr lvl="1" indent="0">
              <a:buNone/>
            </a:pPr>
            <a:endParaRPr lang="en-US" sz="1350" dirty="0"/>
          </a:p>
          <a:p>
            <a:pPr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C28FC2-C426-4FB7-9A86-56562C42AD8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61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57994"/>
            <a:ext cx="5915025" cy="463230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+mj-lt"/>
              </a:rPr>
              <a:t>Background</a:t>
            </a:r>
            <a:endParaRPr lang="en-US" sz="2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b="1" dirty="0" smtClean="0">
                <a:solidFill>
                  <a:schemeClr val="accent4"/>
                </a:solidFill>
              </a:rPr>
              <a:t>Composite Benefit Rates Do </a:t>
            </a:r>
            <a:r>
              <a:rPr lang="en-US" sz="1600" b="1" dirty="0">
                <a:solidFill>
                  <a:schemeClr val="accent4"/>
                </a:solidFill>
              </a:rPr>
              <a:t>N</a:t>
            </a:r>
            <a:r>
              <a:rPr lang="en-US" sz="1600" b="1" dirty="0" smtClean="0">
                <a:solidFill>
                  <a:schemeClr val="accent4"/>
                </a:solidFill>
              </a:rPr>
              <a:t>ot...</a:t>
            </a:r>
            <a:endParaRPr lang="en-US" sz="1600" b="1" dirty="0">
              <a:solidFill>
                <a:schemeClr val="accent4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" charset="0"/>
                <a:ea typeface="Avenir Next" charset="0"/>
                <a:cs typeface="Avenir Next" charset="0"/>
              </a:rPr>
              <a:t>Change the campus cost of benefits; however, the pooling approach can shift expenses between departments and </a:t>
            </a:r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funds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latin typeface="Avenir Next" charset="0"/>
              <a:ea typeface="Avenir Next" charset="0"/>
              <a:cs typeface="Avenir Next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" charset="0"/>
                <a:ea typeface="Avenir Next" charset="0"/>
                <a:cs typeface="Avenir Next" charset="0"/>
              </a:rPr>
              <a:t>Change </a:t>
            </a:r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an employee’s </a:t>
            </a:r>
            <a:r>
              <a:rPr lang="en-US" sz="1600" dirty="0">
                <a:latin typeface="Avenir Next" charset="0"/>
                <a:ea typeface="Avenir Next" charset="0"/>
                <a:cs typeface="Avenir Next" charset="0"/>
              </a:rPr>
              <a:t>eligibility for </a:t>
            </a:r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benefits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latin typeface="Avenir Next" charset="0"/>
              <a:ea typeface="Avenir Next" charset="0"/>
              <a:cs typeface="Avenir Next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" charset="0"/>
                <a:ea typeface="Avenir Next" charset="0"/>
                <a:cs typeface="Avenir Next" charset="0"/>
              </a:rPr>
              <a:t>Change an employee’s contribution to benefit programs</a:t>
            </a:r>
          </a:p>
          <a:p>
            <a:pPr lvl="1" indent="0">
              <a:buNone/>
            </a:pPr>
            <a:endParaRPr lang="en-US" sz="1350" dirty="0"/>
          </a:p>
          <a:p>
            <a:pPr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C28FC2-C426-4FB7-9A86-56562C42AD8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0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688" y="469174"/>
            <a:ext cx="5915025" cy="463230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+mj-lt"/>
              </a:rPr>
              <a:t>Background</a:t>
            </a:r>
            <a:endParaRPr lang="en-US" sz="2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688" y="1240212"/>
            <a:ext cx="4326808" cy="29876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 smtClean="0">
                <a:solidFill>
                  <a:schemeClr val="accent4"/>
                </a:solidFill>
              </a:rPr>
              <a:t>Benefits included in CBR:</a:t>
            </a:r>
            <a:endParaRPr lang="en-US" sz="1600" b="1" dirty="0">
              <a:solidFill>
                <a:schemeClr val="accent4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venir Next" charset="0"/>
                <a:ea typeface="Avenir Next" charset="0"/>
                <a:cs typeface="Avenir Next" charset="0"/>
              </a:rPr>
              <a:t>UC Contributions (Employer Paid) towards: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sz="1400" dirty="0">
                <a:latin typeface="Avenir Next" charset="0"/>
                <a:ea typeface="Avenir Next" charset="0"/>
                <a:cs typeface="Avenir Next" charset="0"/>
              </a:rPr>
              <a:t>Medical, Dental and Vision Insurance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sz="1400" dirty="0">
                <a:latin typeface="Avenir Next" charset="0"/>
                <a:ea typeface="Avenir Next" charset="0"/>
                <a:cs typeface="Avenir Next" charset="0"/>
              </a:rPr>
              <a:t>Medicare &amp; OASDI taxes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sz="1400" dirty="0">
                <a:latin typeface="Avenir Next" charset="0"/>
                <a:ea typeface="Avenir Next" charset="0"/>
                <a:cs typeface="Avenir Next" charset="0"/>
              </a:rPr>
              <a:t>Post-Employment Health Benefits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sz="1400" dirty="0">
                <a:latin typeface="Avenir Next" charset="0"/>
                <a:ea typeface="Avenir Next" charset="0"/>
                <a:cs typeface="Avenir Next" charset="0"/>
              </a:rPr>
              <a:t>Pension &amp; Other Retirement Contributions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sz="1400" dirty="0">
                <a:latin typeface="Avenir Next" charset="0"/>
                <a:ea typeface="Avenir Next" charset="0"/>
                <a:cs typeface="Avenir Next" charset="0"/>
              </a:rPr>
              <a:t>Worker’s Compensation Insurance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sz="1400" dirty="0">
                <a:latin typeface="Avenir Next" charset="0"/>
                <a:ea typeface="Avenir Next" charset="0"/>
                <a:cs typeface="Avenir Next" charset="0"/>
              </a:rPr>
              <a:t>Unemployment Insurance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sz="1400" dirty="0">
                <a:latin typeface="Avenir Next" charset="0"/>
                <a:ea typeface="Avenir Next" charset="0"/>
                <a:cs typeface="Avenir Next" charset="0"/>
              </a:rPr>
              <a:t>Disability Insurance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sz="1400" dirty="0">
                <a:latin typeface="Avenir Next" charset="0"/>
                <a:ea typeface="Avenir Next" charset="0"/>
                <a:cs typeface="Avenir Next" charset="0"/>
              </a:rPr>
              <a:t>Life Insurance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sz="1400" dirty="0">
                <a:latin typeface="Avenir Next" charset="0"/>
                <a:ea typeface="Avenir Next" charset="0"/>
                <a:cs typeface="Avenir Next" charset="0"/>
              </a:rPr>
              <a:t>Benefits Administration</a:t>
            </a:r>
          </a:p>
          <a:p>
            <a:pPr lvl="1" indent="0">
              <a:buNone/>
            </a:pPr>
            <a:endParaRPr lang="en-US" sz="1350" dirty="0"/>
          </a:p>
          <a:p>
            <a:pPr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C28FC2-C426-4FB7-9A86-56562C42AD83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20688" y="1240212"/>
            <a:ext cx="4326808" cy="2987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14313" indent="-214313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Courier New" panose="02070309020205020404" pitchFamily="49" charset="0"/>
              <a:buChar char="o"/>
              <a:defRPr sz="1125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‒"/>
              <a:defRPr sz="1013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›"/>
              <a:defRPr sz="9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200150" indent="-171450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" panose="05000000000000000000" pitchFamily="2" charset="2"/>
              <a:buChar char="§"/>
              <a:defRPr sz="788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b="1" dirty="0" smtClean="0">
                <a:solidFill>
                  <a:schemeClr val="accent4"/>
                </a:solidFill>
              </a:rPr>
              <a:t>Not included in CBR: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venir Next" charset="0"/>
                <a:ea typeface="Avenir Next" charset="0"/>
                <a:cs typeface="Avenir Next" charset="0"/>
              </a:rPr>
              <a:t>Accrued vacation </a:t>
            </a:r>
            <a:r>
              <a:rPr lang="en-US" sz="1400" dirty="0" smtClean="0">
                <a:latin typeface="Avenir Next" charset="0"/>
                <a:ea typeface="Avenir Next" charset="0"/>
                <a:cs typeface="Avenir Next" charset="0"/>
              </a:rPr>
              <a:t>leave (separate rate)</a:t>
            </a:r>
            <a:endParaRPr lang="en-US" sz="1400" dirty="0">
              <a:latin typeface="Avenir Next" charset="0"/>
              <a:ea typeface="Avenir Next" charset="0"/>
              <a:cs typeface="Avenir Next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venir Next" charset="0"/>
                <a:ea typeface="Avenir Next" charset="0"/>
                <a:cs typeface="Avenir Next" charset="0"/>
              </a:rPr>
              <a:t>UCRP interest expense </a:t>
            </a:r>
            <a:r>
              <a:rPr lang="en-US" sz="1400" dirty="0" smtClean="0">
                <a:latin typeface="Avenir Next" charset="0"/>
                <a:ea typeface="Avenir Next" charset="0"/>
                <a:cs typeface="Avenir Next" charset="0"/>
              </a:rPr>
              <a:t>(separate rate)</a:t>
            </a:r>
            <a:endParaRPr lang="en-US" sz="1400" dirty="0">
              <a:latin typeface="Avenir Next" charset="0"/>
              <a:ea typeface="Avenir Next" charset="0"/>
              <a:cs typeface="Avenir Next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venir Next" charset="0"/>
                <a:ea typeface="Avenir Next" charset="0"/>
                <a:cs typeface="Avenir Next" charset="0"/>
              </a:rPr>
              <a:t>Tuition </a:t>
            </a:r>
            <a:r>
              <a:rPr lang="en-US" sz="1400" dirty="0">
                <a:latin typeface="Avenir Next" charset="0"/>
                <a:ea typeface="Avenir Next" charset="0"/>
                <a:cs typeface="Avenir Next" charset="0"/>
              </a:rPr>
              <a:t>remission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venir Next" charset="0"/>
                <a:ea typeface="Avenir Next" charset="0"/>
                <a:cs typeface="Avenir Next" charset="0"/>
              </a:rPr>
              <a:t>Graduate Student Health Insurance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venir Next" charset="0"/>
                <a:ea typeface="Avenir Next" charset="0"/>
                <a:cs typeface="Avenir Next" charset="0"/>
              </a:rPr>
              <a:t>General, Automotive, and Employee Insurance (GAEL)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venir Next" charset="0"/>
                <a:ea typeface="Avenir Next" charset="0"/>
                <a:cs typeface="Avenir Next" charset="0"/>
              </a:rPr>
              <a:t>Other </a:t>
            </a:r>
            <a:r>
              <a:rPr lang="en-US" sz="1400" dirty="0">
                <a:latin typeface="Avenir Next" charset="0"/>
                <a:ea typeface="Avenir Next" charset="0"/>
                <a:cs typeface="Avenir Next" charset="0"/>
              </a:rPr>
              <a:t>taxable income benefits not listed in inclusions</a:t>
            </a:r>
          </a:p>
          <a:p>
            <a:pPr lvl="1" indent="0">
              <a:buFont typeface="Courier New" panose="02070309020205020404" pitchFamily="49" charset="0"/>
              <a:buNone/>
            </a:pPr>
            <a:endParaRPr lang="en-US" sz="1350" dirty="0" smtClean="0">
              <a:latin typeface="Avenir Next" charset="0"/>
              <a:ea typeface="Avenir Next" charset="0"/>
              <a:cs typeface="Avenir Next" charset="0"/>
            </a:endParaRPr>
          </a:p>
          <a:p>
            <a:pPr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0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57994"/>
            <a:ext cx="5915025" cy="463230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+mj-lt"/>
              </a:rPr>
              <a:t>Impact Analysis</a:t>
            </a:r>
            <a:endParaRPr lang="en-US" sz="2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67474"/>
            <a:ext cx="7886700" cy="2987628"/>
          </a:xfrm>
        </p:spPr>
        <p:txBody>
          <a:bodyPr>
            <a:noAutofit/>
          </a:bodyPr>
          <a:lstStyle/>
          <a:p>
            <a:pPr marL="285750" indent="-285750"/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Using </a:t>
            </a:r>
            <a:r>
              <a:rPr lang="en-US" sz="1600" dirty="0">
                <a:latin typeface="Avenir Next" charset="0"/>
                <a:ea typeface="Avenir Next" charset="0"/>
                <a:cs typeface="Avenir Next" charset="0"/>
              </a:rPr>
              <a:t>2016-17 actuals, Budget &amp; </a:t>
            </a:r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Planning </a:t>
            </a:r>
            <a:r>
              <a:rPr lang="en-US" sz="1600" dirty="0">
                <a:latin typeface="Avenir Next" charset="0"/>
                <a:ea typeface="Avenir Next" charset="0"/>
                <a:cs typeface="Avenir Next" charset="0"/>
              </a:rPr>
              <a:t>modeled a number of pooling </a:t>
            </a:r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scenarios looking to minimize the budget impacts between departments/funds.</a:t>
            </a:r>
            <a:endParaRPr lang="en-US" sz="1600" dirty="0">
              <a:latin typeface="Avenir Next" charset="0"/>
              <a:ea typeface="Avenir Next" charset="0"/>
              <a:cs typeface="Avenir Next" charset="0"/>
            </a:endParaRPr>
          </a:p>
          <a:p>
            <a:pPr marL="285750" indent="-285750"/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The </a:t>
            </a:r>
            <a:r>
              <a:rPr lang="en-US" sz="1600" dirty="0">
                <a:latin typeface="Avenir Next" charset="0"/>
                <a:ea typeface="Avenir Next" charset="0"/>
                <a:cs typeface="Avenir Next" charset="0"/>
              </a:rPr>
              <a:t>option chosen was to use the 9 standard UC-defined rates, plus one campus “wild </a:t>
            </a:r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card” rate </a:t>
            </a:r>
            <a:r>
              <a:rPr lang="en-US" sz="1600" dirty="0">
                <a:latin typeface="Avenir Next" charset="0"/>
                <a:ea typeface="Avenir Next" charset="0"/>
                <a:cs typeface="Avenir Next" charset="0"/>
              </a:rPr>
              <a:t>(*):</a:t>
            </a:r>
          </a:p>
          <a:p>
            <a:pPr marL="285750" indent="-285750"/>
            <a:endParaRPr lang="en-US" sz="1600" dirty="0">
              <a:latin typeface="Avenir Next" charset="0"/>
              <a:ea typeface="Avenir Next" charset="0"/>
              <a:cs typeface="Avenir Next" charset="0"/>
            </a:endParaRPr>
          </a:p>
          <a:p>
            <a:pPr marL="257175" lvl="1" indent="0">
              <a:buNone/>
            </a:pPr>
            <a:r>
              <a:rPr lang="en-US" sz="1200" dirty="0">
                <a:latin typeface="Avenir Next" charset="0"/>
                <a:ea typeface="Avenir Next" charset="0"/>
                <a:cs typeface="Avenir Next" charset="0"/>
              </a:rPr>
              <a:t>	Faculty					</a:t>
            </a:r>
            <a:r>
              <a:rPr lang="en-US" sz="1200" dirty="0" smtClean="0">
                <a:latin typeface="Avenir Next" charset="0"/>
                <a:ea typeface="Avenir Next" charset="0"/>
                <a:cs typeface="Avenir Next" charset="0"/>
              </a:rPr>
              <a:t>Post-Doc</a:t>
            </a:r>
            <a:endParaRPr lang="en-US" sz="1200" dirty="0">
              <a:latin typeface="Avenir Next" charset="0"/>
              <a:ea typeface="Avenir Next" charset="0"/>
              <a:cs typeface="Avenir Next" charset="0"/>
            </a:endParaRPr>
          </a:p>
          <a:p>
            <a:pPr marL="257175" lvl="1" indent="0">
              <a:buNone/>
            </a:pPr>
            <a:r>
              <a:rPr lang="en-US" sz="1200" dirty="0">
                <a:latin typeface="Avenir Next" charset="0"/>
                <a:ea typeface="Avenir Next" charset="0"/>
                <a:cs typeface="Avenir Next" charset="0"/>
              </a:rPr>
              <a:t>	Faculty Summer Salary		</a:t>
            </a:r>
            <a:r>
              <a:rPr lang="en-US" sz="1200" dirty="0" smtClean="0">
                <a:latin typeface="Avenir Next" charset="0"/>
                <a:ea typeface="Avenir Next" charset="0"/>
                <a:cs typeface="Avenir Next" charset="0"/>
              </a:rPr>
              <a:t>Staff </a:t>
            </a:r>
            <a:r>
              <a:rPr lang="en-US" sz="1200" dirty="0">
                <a:latin typeface="Avenir Next" charset="0"/>
                <a:ea typeface="Avenir Next" charset="0"/>
                <a:cs typeface="Avenir Next" charset="0"/>
              </a:rPr>
              <a:t>Exempt</a:t>
            </a:r>
          </a:p>
          <a:p>
            <a:pPr marL="257175" lvl="1" indent="0">
              <a:buNone/>
            </a:pPr>
            <a:r>
              <a:rPr lang="en-US" sz="1200" dirty="0">
                <a:latin typeface="Avenir Next" charset="0"/>
                <a:ea typeface="Avenir Next" charset="0"/>
                <a:cs typeface="Avenir Next" charset="0"/>
              </a:rPr>
              <a:t>	No Eligibility				</a:t>
            </a:r>
            <a:r>
              <a:rPr lang="en-US" sz="1200" dirty="0" smtClean="0">
                <a:latin typeface="Avenir Next" charset="0"/>
                <a:ea typeface="Avenir Next" charset="0"/>
                <a:cs typeface="Avenir Next" charset="0"/>
              </a:rPr>
              <a:t>Staff </a:t>
            </a:r>
            <a:r>
              <a:rPr lang="en-US" sz="1200" dirty="0">
                <a:latin typeface="Avenir Next" charset="0"/>
                <a:ea typeface="Avenir Next" charset="0"/>
                <a:cs typeface="Avenir Next" charset="0"/>
              </a:rPr>
              <a:t>Non-Exempt</a:t>
            </a:r>
          </a:p>
          <a:p>
            <a:pPr marL="257175" lvl="1" indent="0">
              <a:buNone/>
            </a:pPr>
            <a:r>
              <a:rPr lang="en-US" sz="1200" dirty="0">
                <a:latin typeface="Avenir Next" charset="0"/>
                <a:ea typeface="Avenir Next" charset="0"/>
                <a:cs typeface="Avenir Next" charset="0"/>
              </a:rPr>
              <a:t>	Other Academic			</a:t>
            </a:r>
            <a:r>
              <a:rPr lang="en-US" sz="1200" dirty="0" smtClean="0">
                <a:latin typeface="Avenir Next" charset="0"/>
                <a:ea typeface="Avenir Next" charset="0"/>
                <a:cs typeface="Avenir Next" charset="0"/>
              </a:rPr>
              <a:t>Student</a:t>
            </a:r>
            <a:endParaRPr lang="en-US" sz="1200" dirty="0">
              <a:latin typeface="Avenir Next" charset="0"/>
              <a:ea typeface="Avenir Next" charset="0"/>
              <a:cs typeface="Avenir Next" charset="0"/>
            </a:endParaRPr>
          </a:p>
          <a:p>
            <a:pPr marL="257175" lvl="1" indent="0">
              <a:buNone/>
            </a:pPr>
            <a:r>
              <a:rPr lang="en-US" sz="1200" dirty="0">
                <a:latin typeface="Avenir Next" charset="0"/>
                <a:ea typeface="Avenir Next" charset="0"/>
                <a:cs typeface="Avenir Next" charset="0"/>
              </a:rPr>
              <a:t>	Partial Benefit Eligibility		</a:t>
            </a:r>
            <a:r>
              <a:rPr lang="en-US" sz="1200" dirty="0" smtClean="0">
                <a:latin typeface="Avenir Next" charset="0"/>
                <a:ea typeface="Avenir Next" charset="0"/>
                <a:cs typeface="Avenir Next" charset="0"/>
              </a:rPr>
              <a:t>*</a:t>
            </a:r>
            <a:r>
              <a:rPr lang="en-US" sz="1200" dirty="0">
                <a:latin typeface="Avenir Next" charset="0"/>
                <a:ea typeface="Avenir Next" charset="0"/>
                <a:cs typeface="Avenir Next" charset="0"/>
              </a:rPr>
              <a:t>Police &amp; Fire</a:t>
            </a:r>
          </a:p>
          <a:p>
            <a:pPr marL="257175" lvl="1" indent="0">
              <a:buNone/>
            </a:pPr>
            <a:endParaRPr lang="en-US" sz="1200" dirty="0">
              <a:latin typeface="Avenir Next" charset="0"/>
              <a:ea typeface="Avenir Next" charset="0"/>
              <a:cs typeface="Avenir Next" charset="0"/>
            </a:endParaRPr>
          </a:p>
          <a:p>
            <a:pPr marL="285750" indent="-285750"/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Rates </a:t>
            </a:r>
            <a:r>
              <a:rPr lang="en-US" sz="1600" dirty="0">
                <a:latin typeface="Avenir Next" charset="0"/>
                <a:ea typeface="Avenir Next" charset="0"/>
                <a:cs typeface="Avenir Next" charset="0"/>
              </a:rPr>
              <a:t>for each pool have been </a:t>
            </a:r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approved by the </a:t>
            </a:r>
            <a:r>
              <a:rPr lang="en-US" sz="1600" dirty="0">
                <a:latin typeface="Avenir Next" charset="0"/>
                <a:ea typeface="Avenir Next" charset="0"/>
                <a:cs typeface="Avenir Next" charset="0"/>
              </a:rPr>
              <a:t>DHHS </a:t>
            </a:r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(for 2018-19 and 2019-20).</a:t>
            </a:r>
            <a:endParaRPr lang="en-US" sz="1600" dirty="0"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C28FC2-C426-4FB7-9A86-56562C42AD8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89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57994"/>
            <a:ext cx="5915025" cy="463230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+mj-lt"/>
              </a:rPr>
              <a:t>2018-19 Rates</a:t>
            </a:r>
            <a:endParaRPr lang="en-US" sz="2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67474"/>
            <a:ext cx="7886700" cy="3352126"/>
          </a:xfrm>
        </p:spPr>
        <p:txBody>
          <a:bodyPr>
            <a:noAutofit/>
          </a:bodyPr>
          <a:lstStyle/>
          <a:p>
            <a:pPr marL="285750" indent="-285750"/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Benefits (Approved by DHHS)</a:t>
            </a:r>
            <a:endParaRPr lang="en-US" sz="1600" dirty="0">
              <a:latin typeface="Avenir Next" charset="0"/>
              <a:ea typeface="Avenir Next" charset="0"/>
              <a:cs typeface="Avenir Next" charset="0"/>
            </a:endParaRPr>
          </a:p>
          <a:p>
            <a:pPr marL="257175" lvl="1" indent="0">
              <a:buNone/>
            </a:pPr>
            <a:r>
              <a:rPr lang="en-US" sz="1200" dirty="0">
                <a:latin typeface="Avenir Next" charset="0"/>
                <a:ea typeface="Avenir Next" charset="0"/>
                <a:cs typeface="Avenir Next" charset="0"/>
              </a:rPr>
              <a:t>	</a:t>
            </a:r>
            <a:r>
              <a:rPr lang="en-US" sz="1200" dirty="0" smtClean="0">
                <a:latin typeface="Avenir Next" charset="0"/>
                <a:ea typeface="Avenir Next" charset="0"/>
                <a:cs typeface="Avenir Next" charset="0"/>
              </a:rPr>
              <a:t>Faculty				35.2%	</a:t>
            </a:r>
            <a:r>
              <a:rPr lang="en-US" sz="1200" dirty="0">
                <a:latin typeface="Avenir Next" charset="0"/>
                <a:ea typeface="Avenir Next" charset="0"/>
                <a:cs typeface="Avenir Next" charset="0"/>
              </a:rPr>
              <a:t>		</a:t>
            </a:r>
            <a:r>
              <a:rPr lang="en-US" sz="1200" dirty="0" smtClean="0">
                <a:latin typeface="Avenir Next" charset="0"/>
                <a:ea typeface="Avenir Next" charset="0"/>
                <a:cs typeface="Avenir Next" charset="0"/>
              </a:rPr>
              <a:t>Post-Doc			22.8%	</a:t>
            </a:r>
            <a:endParaRPr lang="en-US" sz="1200" dirty="0">
              <a:latin typeface="Avenir Next" charset="0"/>
              <a:ea typeface="Avenir Next" charset="0"/>
              <a:cs typeface="Avenir Next" charset="0"/>
            </a:endParaRPr>
          </a:p>
          <a:p>
            <a:pPr marL="257175" lvl="1" indent="0">
              <a:buNone/>
            </a:pPr>
            <a:r>
              <a:rPr lang="en-US" sz="1200" dirty="0">
                <a:latin typeface="Avenir Next" charset="0"/>
                <a:ea typeface="Avenir Next" charset="0"/>
                <a:cs typeface="Avenir Next" charset="0"/>
              </a:rPr>
              <a:t>	</a:t>
            </a:r>
            <a:r>
              <a:rPr lang="en-US" sz="1200" dirty="0" smtClean="0">
                <a:latin typeface="Avenir Next" charset="0"/>
                <a:ea typeface="Avenir Next" charset="0"/>
                <a:cs typeface="Avenir Next" charset="0"/>
              </a:rPr>
              <a:t>Faculty </a:t>
            </a:r>
            <a:r>
              <a:rPr lang="en-US" sz="1200" dirty="0">
                <a:latin typeface="Avenir Next" charset="0"/>
                <a:ea typeface="Avenir Next" charset="0"/>
                <a:cs typeface="Avenir Next" charset="0"/>
              </a:rPr>
              <a:t>Summer </a:t>
            </a:r>
            <a:r>
              <a:rPr lang="en-US" sz="1200" dirty="0" smtClean="0">
                <a:latin typeface="Avenir Next" charset="0"/>
                <a:ea typeface="Avenir Next" charset="0"/>
                <a:cs typeface="Avenir Next" charset="0"/>
              </a:rPr>
              <a:t>Salary	  9.9%		</a:t>
            </a:r>
            <a:r>
              <a:rPr lang="en-US" sz="1200" dirty="0">
                <a:latin typeface="Avenir Next" charset="0"/>
                <a:ea typeface="Avenir Next" charset="0"/>
                <a:cs typeface="Avenir Next" charset="0"/>
              </a:rPr>
              <a:t>	</a:t>
            </a:r>
            <a:r>
              <a:rPr lang="en-US" sz="1200" dirty="0" smtClean="0">
                <a:latin typeface="Avenir Next" charset="0"/>
                <a:ea typeface="Avenir Next" charset="0"/>
                <a:cs typeface="Avenir Next" charset="0"/>
              </a:rPr>
              <a:t>Staff Exempt			44.9%</a:t>
            </a:r>
            <a:endParaRPr lang="en-US" sz="1200" dirty="0">
              <a:latin typeface="Avenir Next" charset="0"/>
              <a:ea typeface="Avenir Next" charset="0"/>
              <a:cs typeface="Avenir Next" charset="0"/>
            </a:endParaRPr>
          </a:p>
          <a:p>
            <a:pPr marL="257175" lvl="1" indent="0">
              <a:buNone/>
            </a:pPr>
            <a:r>
              <a:rPr lang="en-US" sz="1200" dirty="0">
                <a:latin typeface="Avenir Next" charset="0"/>
                <a:ea typeface="Avenir Next" charset="0"/>
                <a:cs typeface="Avenir Next" charset="0"/>
              </a:rPr>
              <a:t>	No Eligibility	</a:t>
            </a:r>
            <a:r>
              <a:rPr lang="en-US" sz="1200" dirty="0" smtClean="0">
                <a:latin typeface="Avenir Next" charset="0"/>
                <a:ea typeface="Avenir Next" charset="0"/>
                <a:cs typeface="Avenir Next" charset="0"/>
              </a:rPr>
              <a:t>		  4.3%	</a:t>
            </a:r>
            <a:r>
              <a:rPr lang="en-US" sz="1200" dirty="0">
                <a:latin typeface="Avenir Next" charset="0"/>
                <a:ea typeface="Avenir Next" charset="0"/>
                <a:cs typeface="Avenir Next" charset="0"/>
              </a:rPr>
              <a:t>		</a:t>
            </a:r>
            <a:r>
              <a:rPr lang="en-US" sz="1200" dirty="0" smtClean="0">
                <a:latin typeface="Avenir Next" charset="0"/>
                <a:ea typeface="Avenir Next" charset="0"/>
                <a:cs typeface="Avenir Next" charset="0"/>
              </a:rPr>
              <a:t>Staff Non-Exempt		58.1%</a:t>
            </a:r>
            <a:endParaRPr lang="en-US" sz="1200" dirty="0">
              <a:latin typeface="Avenir Next" charset="0"/>
              <a:ea typeface="Avenir Next" charset="0"/>
              <a:cs typeface="Avenir Next" charset="0"/>
            </a:endParaRPr>
          </a:p>
          <a:p>
            <a:pPr marL="257175" lvl="1" indent="0">
              <a:buNone/>
            </a:pPr>
            <a:r>
              <a:rPr lang="en-US" sz="1200" dirty="0">
                <a:latin typeface="Avenir Next" charset="0"/>
                <a:ea typeface="Avenir Next" charset="0"/>
                <a:cs typeface="Avenir Next" charset="0"/>
              </a:rPr>
              <a:t>	Other Academic	</a:t>
            </a:r>
            <a:r>
              <a:rPr lang="en-US" sz="1200" dirty="0" smtClean="0">
                <a:latin typeface="Avenir Next" charset="0"/>
                <a:ea typeface="Avenir Next" charset="0"/>
                <a:cs typeface="Avenir Next" charset="0"/>
              </a:rPr>
              <a:t>	41.5%	</a:t>
            </a:r>
            <a:r>
              <a:rPr lang="en-US" sz="1200" dirty="0">
                <a:latin typeface="Avenir Next" charset="0"/>
                <a:ea typeface="Avenir Next" charset="0"/>
                <a:cs typeface="Avenir Next" charset="0"/>
              </a:rPr>
              <a:t>		</a:t>
            </a:r>
            <a:r>
              <a:rPr lang="en-US" sz="1200" dirty="0" smtClean="0">
                <a:latin typeface="Avenir Next" charset="0"/>
                <a:ea typeface="Avenir Next" charset="0"/>
                <a:cs typeface="Avenir Next" charset="0"/>
              </a:rPr>
              <a:t>Student			  1.9%</a:t>
            </a:r>
            <a:endParaRPr lang="en-US" sz="1200" dirty="0">
              <a:latin typeface="Avenir Next" charset="0"/>
              <a:ea typeface="Avenir Next" charset="0"/>
              <a:cs typeface="Avenir Next" charset="0"/>
            </a:endParaRPr>
          </a:p>
          <a:p>
            <a:pPr marL="257175" lvl="1" indent="0">
              <a:buNone/>
            </a:pPr>
            <a:r>
              <a:rPr lang="en-US" sz="1200" dirty="0">
                <a:latin typeface="Avenir Next" charset="0"/>
                <a:ea typeface="Avenir Next" charset="0"/>
                <a:cs typeface="Avenir Next" charset="0"/>
              </a:rPr>
              <a:t>	Partial Benefit </a:t>
            </a:r>
            <a:r>
              <a:rPr lang="en-US" sz="1200" dirty="0" smtClean="0">
                <a:latin typeface="Avenir Next" charset="0"/>
                <a:ea typeface="Avenir Next" charset="0"/>
                <a:cs typeface="Avenir Next" charset="0"/>
              </a:rPr>
              <a:t>Eligibility	12.3%	</a:t>
            </a:r>
            <a:r>
              <a:rPr lang="en-US" sz="1200" dirty="0">
                <a:latin typeface="Avenir Next" charset="0"/>
                <a:ea typeface="Avenir Next" charset="0"/>
                <a:cs typeface="Avenir Next" charset="0"/>
              </a:rPr>
              <a:t>		</a:t>
            </a:r>
            <a:r>
              <a:rPr lang="en-US" sz="1200" dirty="0" smtClean="0">
                <a:latin typeface="Avenir Next" charset="0"/>
                <a:ea typeface="Avenir Next" charset="0"/>
                <a:cs typeface="Avenir Next" charset="0"/>
              </a:rPr>
              <a:t>*</a:t>
            </a:r>
            <a:r>
              <a:rPr lang="en-US" sz="1200" dirty="0">
                <a:latin typeface="Avenir Next" charset="0"/>
                <a:ea typeface="Avenir Next" charset="0"/>
                <a:cs typeface="Avenir Next" charset="0"/>
              </a:rPr>
              <a:t>Police &amp; </a:t>
            </a:r>
            <a:r>
              <a:rPr lang="en-US" sz="1200" dirty="0" smtClean="0">
                <a:latin typeface="Avenir Next" charset="0"/>
                <a:ea typeface="Avenir Next" charset="0"/>
                <a:cs typeface="Avenir Next" charset="0"/>
              </a:rPr>
              <a:t>Fire			33.1%</a:t>
            </a:r>
            <a:endParaRPr lang="en-US" sz="1200" dirty="0">
              <a:latin typeface="Avenir Next" charset="0"/>
              <a:ea typeface="Avenir Next" charset="0"/>
              <a:cs typeface="Avenir Next" charset="0"/>
            </a:endParaRPr>
          </a:p>
          <a:p>
            <a:pPr marL="257175" lvl="1" indent="0">
              <a:buNone/>
            </a:pPr>
            <a:endParaRPr lang="en-US" sz="1200" dirty="0">
              <a:latin typeface="Avenir Next" charset="0"/>
              <a:ea typeface="Avenir Next" charset="0"/>
              <a:cs typeface="Avenir Next" charset="0"/>
            </a:endParaRPr>
          </a:p>
          <a:p>
            <a:pPr marL="285750" indent="-285750"/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Vacation Accrual</a:t>
            </a:r>
          </a:p>
          <a:p>
            <a:pPr marL="171450" lvl="1" indent="0">
              <a:buNone/>
            </a:pPr>
            <a:r>
              <a:rPr lang="en-US" sz="1375" dirty="0" smtClean="0">
                <a:latin typeface="Avenir Next" charset="0"/>
                <a:ea typeface="Avenir Next" charset="0"/>
                <a:cs typeface="Avenir Next" charset="0"/>
              </a:rPr>
              <a:t>	</a:t>
            </a:r>
            <a:r>
              <a:rPr lang="en-US" sz="1200" dirty="0" smtClean="0">
                <a:latin typeface="Avenir Next" charset="0"/>
                <a:ea typeface="Avenir Next" charset="0"/>
                <a:cs typeface="Avenir Next" charset="0"/>
              </a:rPr>
              <a:t>Eligible				 8.61%</a:t>
            </a:r>
          </a:p>
          <a:p>
            <a:pPr marL="171450" lvl="1" indent="0">
              <a:buNone/>
            </a:pPr>
            <a:r>
              <a:rPr lang="en-US" sz="1375" dirty="0" smtClean="0">
                <a:latin typeface="Avenir Next" charset="0"/>
                <a:ea typeface="Avenir Next" charset="0"/>
                <a:cs typeface="Avenir Next" charset="0"/>
              </a:rPr>
              <a:t>	</a:t>
            </a:r>
            <a:r>
              <a:rPr lang="en-US" sz="1200" dirty="0" smtClean="0">
                <a:latin typeface="Avenir Next" charset="0"/>
                <a:ea typeface="Avenir Next" charset="0"/>
                <a:cs typeface="Avenir Next" charset="0"/>
              </a:rPr>
              <a:t>Not Eligible			 0.00%</a:t>
            </a:r>
          </a:p>
          <a:p>
            <a:pPr marL="171450" lvl="1" indent="0">
              <a:buNone/>
            </a:pPr>
            <a:endParaRPr lang="en-US" sz="1200" dirty="0" smtClean="0">
              <a:latin typeface="Avenir Next" charset="0"/>
              <a:ea typeface="Avenir Next" charset="0"/>
              <a:cs typeface="Avenir Next" charset="0"/>
            </a:endParaRPr>
          </a:p>
          <a:p>
            <a:pPr marL="285750" indent="-285750"/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UCRP Interest Expense</a:t>
            </a:r>
          </a:p>
          <a:p>
            <a:pPr marL="171450" lvl="1" indent="0">
              <a:buNone/>
            </a:pPr>
            <a:r>
              <a:rPr lang="en-US" sz="1200" dirty="0" smtClean="0">
                <a:latin typeface="Avenir Next" charset="0"/>
                <a:ea typeface="Avenir Next" charset="0"/>
                <a:cs typeface="Avenir Next" charset="0"/>
              </a:rPr>
              <a:t>	Federal fund sources</a:t>
            </a:r>
            <a:r>
              <a:rPr lang="en-US" sz="1200" dirty="0">
                <a:latin typeface="Avenir Next" charset="0"/>
                <a:ea typeface="Avenir Next" charset="0"/>
                <a:cs typeface="Avenir Next" charset="0"/>
              </a:rPr>
              <a:t>		</a:t>
            </a:r>
            <a:r>
              <a:rPr lang="en-US" sz="1200" dirty="0" smtClean="0">
                <a:latin typeface="Avenir Next" charset="0"/>
                <a:ea typeface="Avenir Next" charset="0"/>
                <a:cs typeface="Avenir Next" charset="0"/>
              </a:rPr>
              <a:t> 0.00%</a:t>
            </a:r>
            <a:endParaRPr lang="en-US" sz="1200" dirty="0">
              <a:latin typeface="Avenir Next" charset="0"/>
              <a:ea typeface="Avenir Next" charset="0"/>
              <a:cs typeface="Avenir Next" charset="0"/>
            </a:endParaRPr>
          </a:p>
          <a:p>
            <a:pPr marL="171450" lvl="1" indent="0">
              <a:buNone/>
            </a:pPr>
            <a:r>
              <a:rPr lang="en-US" sz="1375" dirty="0">
                <a:latin typeface="Avenir Next" charset="0"/>
                <a:ea typeface="Avenir Next" charset="0"/>
                <a:cs typeface="Avenir Next" charset="0"/>
              </a:rPr>
              <a:t>	</a:t>
            </a:r>
            <a:r>
              <a:rPr lang="en-US" sz="1200" dirty="0" smtClean="0">
                <a:latin typeface="Avenir Next" charset="0"/>
                <a:ea typeface="Avenir Next" charset="0"/>
                <a:cs typeface="Avenir Next" charset="0"/>
              </a:rPr>
              <a:t>Non-federal funds sources</a:t>
            </a:r>
            <a:r>
              <a:rPr lang="en-US" sz="1200" dirty="0">
                <a:latin typeface="Avenir Next" charset="0"/>
                <a:ea typeface="Avenir Next" charset="0"/>
                <a:cs typeface="Avenir Next" charset="0"/>
              </a:rPr>
              <a:t>	 </a:t>
            </a:r>
            <a:r>
              <a:rPr lang="en-US" sz="1200" dirty="0" smtClean="0">
                <a:latin typeface="Avenir Next" charset="0"/>
                <a:ea typeface="Avenir Next" charset="0"/>
                <a:cs typeface="Avenir Next" charset="0"/>
              </a:rPr>
              <a:t>0.65%</a:t>
            </a:r>
            <a:endParaRPr lang="en-US" sz="1200" dirty="0">
              <a:latin typeface="Avenir Next" charset="0"/>
              <a:ea typeface="Avenir Next" charset="0"/>
              <a:cs typeface="Avenir Next" charset="0"/>
            </a:endParaRPr>
          </a:p>
          <a:p>
            <a:pPr marL="285750" indent="-285750"/>
            <a:endParaRPr lang="en-US" sz="1600" dirty="0"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C28FC2-C426-4FB7-9A86-56562C42AD8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79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57994"/>
            <a:ext cx="5915025" cy="463230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+mj-lt"/>
              </a:rPr>
              <a:t>“Effective” CBR</a:t>
            </a:r>
            <a:endParaRPr lang="en-US" sz="2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67474"/>
            <a:ext cx="7886700" cy="3352126"/>
          </a:xfrm>
        </p:spPr>
        <p:txBody>
          <a:bodyPr>
            <a:noAutofit/>
          </a:bodyPr>
          <a:lstStyle/>
          <a:p>
            <a:pPr marL="285750" indent="-285750"/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Accounting for </a:t>
            </a:r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Vacation taken </a:t>
            </a:r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changed with </a:t>
            </a:r>
            <a:r>
              <a:rPr lang="en-US" sz="1600" dirty="0" err="1" smtClean="0">
                <a:latin typeface="Avenir Next" charset="0"/>
                <a:ea typeface="Avenir Next" charset="0"/>
                <a:cs typeface="Avenir Next" charset="0"/>
              </a:rPr>
              <a:t>UCPath</a:t>
            </a:r>
            <a:endParaRPr lang="en-US" sz="1600" dirty="0" smtClean="0">
              <a:latin typeface="Avenir Next" charset="0"/>
              <a:ea typeface="Avenir Next" charset="0"/>
              <a:cs typeface="Avenir Next" charset="0"/>
            </a:endParaRPr>
          </a:p>
          <a:p>
            <a:pPr marL="285750" indent="-285750"/>
            <a:endParaRPr lang="en-US" sz="1600" dirty="0">
              <a:latin typeface="Avenir Next" charset="0"/>
              <a:ea typeface="Avenir Next" charset="0"/>
              <a:cs typeface="Avenir Next" charset="0"/>
            </a:endParaRPr>
          </a:p>
          <a:p>
            <a:pPr marL="285750" indent="-285750"/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Employee salaries &amp; wages during vacation are reclassified from “REG” pay earn code to “VAC” pay earn code.  For monthly employees this is recorded the month after vacation is taken. For bi-weekly employee’s this is recorded in the </a:t>
            </a:r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current</a:t>
            </a:r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 </a:t>
            </a:r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pay cycle.</a:t>
            </a:r>
          </a:p>
          <a:p>
            <a:pPr marL="285750" indent="-285750"/>
            <a:endParaRPr lang="en-US" sz="1600" dirty="0">
              <a:latin typeface="Avenir Next" charset="0"/>
              <a:ea typeface="Avenir Next" charset="0"/>
              <a:cs typeface="Avenir Next" charset="0"/>
            </a:endParaRPr>
          </a:p>
          <a:p>
            <a:pPr marL="285750" indent="-285750"/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VAC earn code is not assessed CBR. </a:t>
            </a:r>
          </a:p>
          <a:p>
            <a:pPr marL="285750" indent="-285750"/>
            <a:endParaRPr lang="en-US" sz="1600" dirty="0">
              <a:latin typeface="Avenir Next" charset="0"/>
              <a:ea typeface="Avenir Next" charset="0"/>
              <a:cs typeface="Avenir Next" charset="0"/>
            </a:endParaRPr>
          </a:p>
          <a:p>
            <a:pPr marL="285750" indent="-285750"/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This has the effect of reducing the salaries and wages assessment base </a:t>
            </a:r>
            <a:r>
              <a:rPr lang="en-US" sz="1600" dirty="0" smtClean="0">
                <a:solidFill>
                  <a:srgbClr val="000000"/>
                </a:solidFill>
                <a:latin typeface="Avenir Next" charset="0"/>
                <a:ea typeface="Avenir Next" charset="0"/>
                <a:cs typeface="Avenir Next" charset="0"/>
              </a:rPr>
              <a:t>and </a:t>
            </a:r>
            <a:r>
              <a:rPr lang="en-US" sz="1600" dirty="0">
                <a:solidFill>
                  <a:srgbClr val="000000"/>
                </a:solidFill>
                <a:latin typeface="Avenir Next" charset="0"/>
                <a:ea typeface="Avenir Next" charset="0"/>
                <a:cs typeface="Avenir Next" charset="0"/>
              </a:rPr>
              <a:t>thereby </a:t>
            </a:r>
            <a:r>
              <a:rPr lang="en-US" sz="1600" dirty="0" smtClean="0">
                <a:solidFill>
                  <a:srgbClr val="000000"/>
                </a:solidFill>
                <a:latin typeface="Avenir Next" charset="0"/>
                <a:ea typeface="Avenir Next" charset="0"/>
                <a:cs typeface="Avenir Next" charset="0"/>
              </a:rPr>
              <a:t>reduces </a:t>
            </a:r>
            <a:r>
              <a:rPr lang="en-US" sz="1600" dirty="0">
                <a:solidFill>
                  <a:srgbClr val="000000"/>
                </a:solidFill>
                <a:latin typeface="Avenir Next" charset="0"/>
                <a:ea typeface="Avenir Next" charset="0"/>
                <a:cs typeface="Avenir Next" charset="0"/>
              </a:rPr>
              <a:t>the CBR amount.</a:t>
            </a:r>
            <a:endParaRPr lang="en-US" sz="1600" dirty="0"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C28FC2-C426-4FB7-9A86-56562C42AD8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33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57994"/>
            <a:ext cx="5915025" cy="463230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+mj-lt"/>
              </a:rPr>
              <a:t>“Effective” CBR Example</a:t>
            </a:r>
            <a:endParaRPr lang="en-US" sz="2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67474"/>
            <a:ext cx="7886700" cy="33521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>
                <a:solidFill>
                  <a:schemeClr val="accent4"/>
                </a:solidFill>
              </a:rPr>
              <a:t>Example:</a:t>
            </a:r>
          </a:p>
          <a:p>
            <a:pPr marL="285750" indent="-285750"/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Employee within </a:t>
            </a:r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“Staff Exempt” group earning $60,000/</a:t>
            </a:r>
            <a:r>
              <a:rPr lang="en-US" sz="1600" dirty="0" err="1" smtClean="0">
                <a:latin typeface="Avenir Next" charset="0"/>
                <a:ea typeface="Avenir Next" charset="0"/>
                <a:cs typeface="Avenir Next" charset="0"/>
              </a:rPr>
              <a:t>yr</a:t>
            </a:r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 that takes 80 hours vacation in one year </a:t>
            </a:r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(equiv. $2,299 </a:t>
            </a:r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VAC pay). </a:t>
            </a:r>
          </a:p>
          <a:p>
            <a:pPr marL="285750" indent="-285750"/>
            <a:endParaRPr lang="en-US" sz="1600" dirty="0" smtClean="0">
              <a:latin typeface="Avenir Next" charset="0"/>
              <a:ea typeface="Avenir Next" charset="0"/>
              <a:cs typeface="Avenir Next" charset="0"/>
            </a:endParaRPr>
          </a:p>
          <a:p>
            <a:pPr marL="285750" indent="-285750"/>
            <a:endParaRPr lang="en-US" sz="1600" dirty="0">
              <a:latin typeface="Avenir Next" charset="0"/>
              <a:ea typeface="Avenir Next" charset="0"/>
              <a:cs typeface="Avenir Next" charset="0"/>
            </a:endParaRPr>
          </a:p>
          <a:p>
            <a:pPr marL="285750" indent="-285750"/>
            <a:endParaRPr lang="en-US" sz="1600" dirty="0" smtClean="0">
              <a:latin typeface="Avenir Next" charset="0"/>
              <a:ea typeface="Avenir Next" charset="0"/>
              <a:cs typeface="Avenir Next" charset="0"/>
            </a:endParaRPr>
          </a:p>
          <a:p>
            <a:pPr marL="285750" indent="-285750"/>
            <a:endParaRPr lang="en-US" sz="1600" dirty="0">
              <a:latin typeface="Avenir Next" charset="0"/>
              <a:ea typeface="Avenir Next" charset="0"/>
              <a:cs typeface="Avenir Next" charset="0"/>
            </a:endParaRPr>
          </a:p>
          <a:p>
            <a:pPr marL="285750" indent="-285750"/>
            <a:endParaRPr lang="en-US" sz="1600" dirty="0" smtClean="0">
              <a:latin typeface="Avenir Next" charset="0"/>
              <a:ea typeface="Avenir Next" charset="0"/>
              <a:cs typeface="Avenir Next" charset="0"/>
            </a:endParaRPr>
          </a:p>
          <a:p>
            <a:pPr marL="285750" indent="-285750"/>
            <a:endParaRPr lang="en-US" sz="1600" dirty="0">
              <a:latin typeface="Avenir Next" charset="0"/>
              <a:ea typeface="Avenir Next" charset="0"/>
              <a:cs typeface="Avenir Next" charset="0"/>
            </a:endParaRPr>
          </a:p>
          <a:p>
            <a:pPr marL="285750" indent="-285750"/>
            <a:r>
              <a:rPr lang="en-US" sz="1600" dirty="0" smtClean="0">
                <a:latin typeface="Avenir Next" charset="0"/>
                <a:ea typeface="Avenir Next" charset="0"/>
                <a:cs typeface="Avenir Next" charset="0"/>
              </a:rPr>
              <a:t>*CBR not assessed on this amount</a:t>
            </a:r>
            <a:endParaRPr lang="en-US" sz="1600" dirty="0"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C28FC2-C426-4FB7-9A86-56562C42AD8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353414"/>
              </p:ext>
            </p:extLst>
          </p:nvPr>
        </p:nvGraphicFramePr>
        <p:xfrm>
          <a:off x="628650" y="2040873"/>
          <a:ext cx="6970846" cy="1386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1020">
                  <a:extLst>
                    <a:ext uri="{9D8B030D-6E8A-4147-A177-3AD203B41FA5}">
                      <a16:colId xmlns:a16="http://schemas.microsoft.com/office/drawing/2014/main" val="3900855296"/>
                    </a:ext>
                  </a:extLst>
                </a:gridCol>
                <a:gridCol w="1964913">
                  <a:extLst>
                    <a:ext uri="{9D8B030D-6E8A-4147-A177-3AD203B41FA5}">
                      <a16:colId xmlns:a16="http://schemas.microsoft.com/office/drawing/2014/main" val="3025937954"/>
                    </a:ext>
                  </a:extLst>
                </a:gridCol>
                <a:gridCol w="1964913">
                  <a:extLst>
                    <a:ext uri="{9D8B030D-6E8A-4147-A177-3AD203B41FA5}">
                      <a16:colId xmlns:a16="http://schemas.microsoft.com/office/drawing/2014/main" val="252679469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Sub 1 Salary</a:t>
                      </a:r>
                      <a:r>
                        <a:rPr lang="en-US" sz="1200" baseline="0" dirty="0" smtClean="0"/>
                        <a:t> Expense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Scenario w/o Vacation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Scenario</a:t>
                      </a:r>
                      <a:r>
                        <a:rPr lang="en-US" sz="1200" baseline="0" dirty="0" smtClean="0"/>
                        <a:t> with Vacation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510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Salary</a:t>
                      </a:r>
                      <a:r>
                        <a:rPr lang="en-US" sz="1200" baseline="0" dirty="0" smtClean="0"/>
                        <a:t>: REG (Object Code 1100)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60,000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57,701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206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Salary</a:t>
                      </a:r>
                      <a:r>
                        <a:rPr lang="en-US" sz="1200" baseline="0" dirty="0" smtClean="0"/>
                        <a:t>: VAC (OC 1950)*</a:t>
                      </a:r>
                      <a:endParaRPr lang="en-US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2,299</a:t>
                      </a:r>
                      <a:endParaRPr lang="en-US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6633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 Salary</a:t>
                      </a:r>
                      <a:r>
                        <a:rPr lang="en-US" sz="1200" baseline="0" dirty="0" smtClean="0"/>
                        <a:t> Expense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60,000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60,000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01397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690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57994"/>
            <a:ext cx="5915025" cy="463230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+mj-lt"/>
              </a:rPr>
              <a:t>“Effective” CBR Example</a:t>
            </a:r>
            <a:endParaRPr lang="en-US" sz="2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67474"/>
            <a:ext cx="7886700" cy="335212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600" dirty="0"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C28FC2-C426-4FB7-9A86-56562C42AD8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123976"/>
              </p:ext>
            </p:extLst>
          </p:nvPr>
        </p:nvGraphicFramePr>
        <p:xfrm>
          <a:off x="628650" y="1066985"/>
          <a:ext cx="6970846" cy="3241040"/>
        </p:xfrm>
        <a:graphic>
          <a:graphicData uri="http://schemas.openxmlformats.org/drawingml/2006/table">
            <a:tbl>
              <a:tblPr firstRow="1" bandRow="1">
                <a:noFill/>
                <a:tableStyleId>{00A15C55-8517-42AA-B614-E9B94910E393}</a:tableStyleId>
              </a:tblPr>
              <a:tblGrid>
                <a:gridCol w="3041020">
                  <a:extLst>
                    <a:ext uri="{9D8B030D-6E8A-4147-A177-3AD203B41FA5}">
                      <a16:colId xmlns:a16="http://schemas.microsoft.com/office/drawing/2014/main" val="3900855296"/>
                    </a:ext>
                  </a:extLst>
                </a:gridCol>
                <a:gridCol w="1964913">
                  <a:extLst>
                    <a:ext uri="{9D8B030D-6E8A-4147-A177-3AD203B41FA5}">
                      <a16:colId xmlns:a16="http://schemas.microsoft.com/office/drawing/2014/main" val="3025937954"/>
                    </a:ext>
                  </a:extLst>
                </a:gridCol>
                <a:gridCol w="1964913">
                  <a:extLst>
                    <a:ext uri="{9D8B030D-6E8A-4147-A177-3AD203B41FA5}">
                      <a16:colId xmlns:a16="http://schemas.microsoft.com/office/drawing/2014/main" val="252679469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Sub 6 Benefits</a:t>
                      </a:r>
                      <a:r>
                        <a:rPr lang="en-US" sz="1200" baseline="0" dirty="0" smtClean="0"/>
                        <a:t> Expense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Scenario w/o Vacation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Scenario</a:t>
                      </a:r>
                      <a:r>
                        <a:rPr lang="en-US" sz="1200" baseline="0" dirty="0" smtClean="0"/>
                        <a:t> with Vacation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3510637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lvl="0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CBR Assessment (OC 8855)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06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Salary</a:t>
                      </a:r>
                      <a:r>
                        <a:rPr lang="en-US" sz="1200" baseline="0" dirty="0" smtClean="0"/>
                        <a:t>: REG</a:t>
                      </a:r>
                      <a:endParaRPr lang="en-US" sz="1200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60,000</a:t>
                      </a:r>
                      <a:endParaRPr lang="en-US" sz="1200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57,701</a:t>
                      </a:r>
                      <a:endParaRPr lang="en-US" sz="1200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6633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Composite</a:t>
                      </a:r>
                      <a:r>
                        <a:rPr lang="en-US" sz="1200" baseline="0" dirty="0" smtClean="0"/>
                        <a:t> Benefits Rate</a:t>
                      </a:r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44.9%</a:t>
                      </a:r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44.9%</a:t>
                      </a:r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1397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Composite Benefits Assessment</a:t>
                      </a:r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26,940</a:t>
                      </a:r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25,908</a:t>
                      </a:r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3597826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marL="0" algn="l" defTabSz="514350" rtl="0" eaLnBrk="1" latinLnBrk="0" hangingPunct="1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Vacation</a:t>
                      </a:r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Leave Assessment (OC 8930)</a:t>
                      </a:r>
                      <a:endParaRPr lang="en-US" sz="12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514350" rtl="0" eaLnBrk="1" latinLnBrk="0" hangingPunct="1"/>
                      <a:endParaRPr lang="en-US" sz="12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514350" rtl="0" eaLnBrk="1" latinLnBrk="0" hangingPunct="1"/>
                      <a:endParaRPr lang="en-US" sz="12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671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Salary</a:t>
                      </a:r>
                      <a:r>
                        <a:rPr lang="en-US" sz="1200" baseline="0" dirty="0" smtClean="0"/>
                        <a:t>: REG</a:t>
                      </a:r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D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60,000</a:t>
                      </a:r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D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57,701</a:t>
                      </a:r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978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Vacation Leave Assessment Rate</a:t>
                      </a:r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9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8.61%</a:t>
                      </a:r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9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8.61%</a:t>
                      </a:r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9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56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VLA Expense</a:t>
                      </a:r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7ED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5,166</a:t>
                      </a:r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7ED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4,968</a:t>
                      </a:r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7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8959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567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UCSB CIO">
      <a:dk1>
        <a:srgbClr val="000000"/>
      </a:dk1>
      <a:lt1>
        <a:srgbClr val="FFFFFF"/>
      </a:lt1>
      <a:dk2>
        <a:srgbClr val="00355F"/>
      </a:dk2>
      <a:lt2>
        <a:srgbClr val="DBD5CB"/>
      </a:lt2>
      <a:accent1>
        <a:srgbClr val="7A8D38"/>
      </a:accent1>
      <a:accent2>
        <a:srgbClr val="FDBB12"/>
      </a:accent2>
      <a:accent3>
        <a:srgbClr val="EF5645"/>
      </a:accent3>
      <a:accent4>
        <a:srgbClr val="01859A"/>
      </a:accent4>
      <a:accent5>
        <a:srgbClr val="06A799"/>
      </a:accent5>
      <a:accent6>
        <a:srgbClr val="FEFFFE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CIOPowerPointTemplate(4x3)_NEW" id="{0B8091AA-23CE-564A-A4E5-CCDD96DC9693}" vid="{BDC08FCF-122F-C14A-8C2D-43A8CAF90CF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9847</TotalTime>
  <Words>902</Words>
  <Application>Microsoft Office PowerPoint</Application>
  <PresentationFormat>On-screen Show (16:9)</PresentationFormat>
  <Paragraphs>217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Andale WT K</vt:lpstr>
      <vt:lpstr>Arial</vt:lpstr>
      <vt:lpstr>Avenir Next</vt:lpstr>
      <vt:lpstr>Calibri</vt:lpstr>
      <vt:lpstr>Century Gothic</vt:lpstr>
      <vt:lpstr>Courier New</vt:lpstr>
      <vt:lpstr>Produkt</vt:lpstr>
      <vt:lpstr>Wingdings</vt:lpstr>
      <vt:lpstr>Office Theme</vt:lpstr>
      <vt:lpstr>PowerPoint Presentation</vt:lpstr>
      <vt:lpstr>Background</vt:lpstr>
      <vt:lpstr>Background</vt:lpstr>
      <vt:lpstr>Background</vt:lpstr>
      <vt:lpstr>Impact Analysis</vt:lpstr>
      <vt:lpstr>2018-19 Rates</vt:lpstr>
      <vt:lpstr>“Effective” CBR</vt:lpstr>
      <vt:lpstr>“Effective” CBR Example</vt:lpstr>
      <vt:lpstr>“Effective” CBR Example</vt:lpstr>
      <vt:lpstr>“Effective” CBR Example</vt:lpstr>
      <vt:lpstr>“Effective” CBR Example</vt:lpstr>
      <vt:lpstr>Mitigation Plan Update</vt:lpstr>
      <vt:lpstr>UCPath Known Issues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mmcgrogan@ucsb.edu;mshumaker@ucsb.edu</dc:creator>
  <cp:lastModifiedBy>Michael McGrogan</cp:lastModifiedBy>
  <cp:revision>190</cp:revision>
  <cp:lastPrinted>2019-04-22T22:18:41Z</cp:lastPrinted>
  <dcterms:created xsi:type="dcterms:W3CDTF">2016-01-20T00:06:20Z</dcterms:created>
  <dcterms:modified xsi:type="dcterms:W3CDTF">2019-04-23T03:28:21Z</dcterms:modified>
</cp:coreProperties>
</file>